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9" r:id="rId2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FCC"/>
          </a:solidFill>
        </a:fill>
      </a:tcStyle>
    </a:wholeTbl>
    <a:band2H>
      <a:tcTxStyle/>
      <a:tcStyle>
        <a:tcBdr/>
        <a:fill>
          <a:solidFill>
            <a:srgbClr val="FCF0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DAD7"/>
          </a:solidFill>
        </a:fill>
      </a:tcStyle>
    </a:wholeTbl>
    <a:band2H>
      <a:tcTxStyle/>
      <a:tcStyle>
        <a:tcBdr/>
        <a:fill>
          <a:solidFill>
            <a:srgbClr val="F2EDEC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D5CB"/>
          </a:solidFill>
        </a:fill>
      </a:tcStyle>
    </a:wholeTbl>
    <a:band2H>
      <a:tcTxStyle/>
      <a:tcStyle>
        <a:tcBdr/>
        <a:fill>
          <a:solidFill>
            <a:srgbClr val="F4EB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ая соединительная линия 3"/>
          <p:cNvSpPr/>
          <p:nvPr/>
        </p:nvSpPr>
        <p:spPr>
          <a:xfrm>
            <a:off x="514350" y="5349902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1000" y="4853411"/>
            <a:ext cx="8458200" cy="1222376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ClrTx/>
              <a:buSzTx/>
              <a:buNone/>
              <a:defRPr sz="2400">
                <a:solidFill>
                  <a:srgbClr val="44342A"/>
                </a:solidFill>
              </a:defRPr>
            </a:lvl1pPr>
            <a:lvl2pPr marL="0" indent="457200">
              <a:spcBef>
                <a:spcPts val="500"/>
              </a:spcBef>
              <a:buClrTx/>
              <a:buSzTx/>
              <a:buNone/>
              <a:defRPr sz="2400">
                <a:solidFill>
                  <a:srgbClr val="44342A"/>
                </a:solidFill>
              </a:defRPr>
            </a:lvl2pPr>
            <a:lvl3pPr marL="0" indent="914400">
              <a:spcBef>
                <a:spcPts val="500"/>
              </a:spcBef>
              <a:buClrTx/>
              <a:buSzTx/>
              <a:buNone/>
              <a:defRPr sz="2400">
                <a:solidFill>
                  <a:srgbClr val="44342A"/>
                </a:solidFill>
              </a:defRPr>
            </a:lvl3pPr>
            <a:lvl4pPr marL="0" indent="1371600">
              <a:spcBef>
                <a:spcPts val="500"/>
              </a:spcBef>
              <a:buClrTx/>
              <a:buSzTx/>
              <a:buNone/>
              <a:defRPr sz="2400">
                <a:solidFill>
                  <a:srgbClr val="44342A"/>
                </a:solidFill>
              </a:defRPr>
            </a:lvl4pPr>
            <a:lvl5pPr marL="0" indent="1828800">
              <a:spcBef>
                <a:spcPts val="500"/>
              </a:spcBef>
              <a:buClrTx/>
              <a:buSzTx/>
              <a:buNone/>
              <a:defRPr sz="2400">
                <a:solidFill>
                  <a:srgbClr val="44342A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4769" y="6473825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ая соединительная линия 3"/>
          <p:cNvSpPr/>
          <p:nvPr/>
        </p:nvSpPr>
        <p:spPr>
          <a:xfrm>
            <a:off x="514350" y="3444902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81000" y="1676400"/>
            <a:ext cx="8458200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spcBef>
                <a:spcPts val="400"/>
              </a:spcBef>
              <a:buClrTx/>
              <a:buSzTx/>
              <a:buNone/>
              <a:defRPr sz="2000">
                <a:solidFill>
                  <a:srgbClr val="DCD1B0"/>
                </a:solidFill>
              </a:defRPr>
            </a:lvl1pPr>
            <a:lvl2pPr marL="0" indent="457200" algn="r">
              <a:spcBef>
                <a:spcPts val="400"/>
              </a:spcBef>
              <a:buClrTx/>
              <a:buSzTx/>
              <a:buNone/>
              <a:defRPr sz="2000">
                <a:solidFill>
                  <a:srgbClr val="DCD1B0"/>
                </a:solidFill>
              </a:defRPr>
            </a:lvl2pPr>
            <a:lvl3pPr marL="0" indent="914400" algn="r">
              <a:spcBef>
                <a:spcPts val="400"/>
              </a:spcBef>
              <a:buClrTx/>
              <a:buSzTx/>
              <a:buNone/>
              <a:defRPr sz="2000">
                <a:solidFill>
                  <a:srgbClr val="DCD1B0"/>
                </a:solidFill>
              </a:defRPr>
            </a:lvl3pPr>
            <a:lvl4pPr marL="0" indent="1371600" algn="r">
              <a:spcBef>
                <a:spcPts val="400"/>
              </a:spcBef>
              <a:buClrTx/>
              <a:buSzTx/>
              <a:buNone/>
              <a:defRPr sz="2000">
                <a:solidFill>
                  <a:srgbClr val="DCD1B0"/>
                </a:solidFill>
              </a:defRPr>
            </a:lvl4pPr>
            <a:lvl5pPr marL="0" indent="1828800" algn="r">
              <a:spcBef>
                <a:spcPts val="400"/>
              </a:spcBef>
              <a:buClrTx/>
              <a:buSzTx/>
              <a:buNone/>
              <a:defRPr sz="2000">
                <a:solidFill>
                  <a:srgbClr val="DCD1B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0474" y="2947085"/>
            <a:ext cx="8686801" cy="1184826"/>
          </a:xfrm>
          <a:prstGeom prst="rect">
            <a:avLst/>
          </a:prstGeom>
        </p:spPr>
        <p:txBody>
          <a:bodyPr anchor="t"/>
          <a:lstStyle>
            <a:lvl1pPr algn="r">
              <a:defRPr>
                <a:solidFill>
                  <a:srgbClr val="FBEEC9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ая соединительная линия 6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Прямая соединительная линия 8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Прямая соединительная линия 11"/>
          <p:cNvSpPr/>
          <p:nvPr/>
        </p:nvSpPr>
        <p:spPr>
          <a:xfrm>
            <a:off x="514350" y="1057986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1" cy="84124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4800" y="1600200"/>
            <a:ext cx="4191000" cy="472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ая соединительная линия 6"/>
          <p:cNvSpPr/>
          <p:nvPr/>
        </p:nvSpPr>
        <p:spPr>
          <a:xfrm>
            <a:off x="514350" y="6019800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81443" y="666750"/>
            <a:ext cx="4290557" cy="639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400"/>
              </a:spcBef>
              <a:buClrTx/>
              <a:buSz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400"/>
              </a:spcBef>
              <a:buClrTx/>
              <a:buSz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400"/>
              </a:spcBef>
              <a:buClrTx/>
              <a:buSz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400"/>
              </a:spcBef>
              <a:buClrTx/>
              <a:buSz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400"/>
              </a:spcBef>
              <a:buClrTx/>
              <a:buSz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Текст 24"/>
          <p:cNvSpPr>
            <a:spLocks noGrp="1"/>
          </p:cNvSpPr>
          <p:nvPr>
            <p:ph type="body" sz="quarter" idx="21"/>
          </p:nvPr>
        </p:nvSpPr>
        <p:spPr>
          <a:xfrm>
            <a:off x="4645025" y="666750"/>
            <a:ext cx="4292242" cy="6397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spcBef>
                <a:spcPts val="400"/>
              </a:spcBef>
              <a:buClrTx/>
              <a:buSz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ая соединительная линия 6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Прямая соединительная линия 8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Прямая соединительная линия 11"/>
          <p:cNvSpPr/>
          <p:nvPr/>
        </p:nvSpPr>
        <p:spPr>
          <a:xfrm>
            <a:off x="514350" y="1057986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1" cy="84124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ая соединительная линия 4"/>
          <p:cNvSpPr/>
          <p:nvPr/>
        </p:nvSpPr>
        <p:spPr>
          <a:xfrm>
            <a:off x="514350" y="5849117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8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609600"/>
            <a:ext cx="300831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ClrTx/>
              <a:buSz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Рисунок 12"/>
          <p:cNvSpPr>
            <a:spLocks noGrp="1"/>
          </p:cNvSpPr>
          <p:nvPr>
            <p:ph type="pic" sz="half" idx="21"/>
          </p:nvPr>
        </p:nvSpPr>
        <p:spPr>
          <a:xfrm>
            <a:off x="3505200" y="616634"/>
            <a:ext cx="5029200" cy="3657601"/>
          </a:xfrm>
          <a:prstGeom prst="rect">
            <a:avLst/>
          </a:prstGeom>
          <a:ln w="6350">
            <a:solidFill>
              <a:schemeClr val="accent1"/>
            </a:solidFill>
            <a:round/>
          </a:ln>
          <a:effectLst>
            <a:reflection stA="49000" endPos="40000" dir="5400000" sy="-100000" algn="bl" rotWithShape="0"/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1000" y="4993759"/>
            <a:ext cx="5867400" cy="52228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81000" y="5533218"/>
            <a:ext cx="5867400" cy="7683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ClrTx/>
              <a:buSzTx/>
              <a:buNone/>
              <a:defRPr sz="1400"/>
            </a:lvl1pPr>
            <a:lvl2pPr marL="790575" indent="-333375">
              <a:spcBef>
                <a:spcPts val="300"/>
              </a:spcBef>
              <a:buClrTx/>
              <a:defRPr sz="1400"/>
            </a:lvl2pPr>
            <a:lvl3pPr marL="1234439" indent="-320039">
              <a:spcBef>
                <a:spcPts val="300"/>
              </a:spcBef>
              <a:buClrTx/>
              <a:defRPr sz="1400"/>
            </a:lvl3pPr>
            <a:lvl4pPr marL="1727200" indent="-355600">
              <a:spcBef>
                <a:spcPts val="300"/>
              </a:spcBef>
              <a:buClrTx/>
              <a:defRPr sz="1400"/>
            </a:lvl4pPr>
            <a:lvl5pPr marL="2184400" indent="-355600">
              <a:spcBef>
                <a:spcPts val="300"/>
              </a:spcBef>
              <a:buClrTx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7944" y="6477000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D38E2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70000"/>
        <a:buFontTx/>
        <a:buChar char="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70000"/>
        <a:buFontTx/>
        <a:buChar char="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70000"/>
        <a:buFontTx/>
        <a:buChar char="✕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70000"/>
        <a:buFontTx/>
        <a:buChar char="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Tx/>
        <a:buChar char="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Tx/>
        <a:buChar char="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2004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Tx/>
        <a:buChar char="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6576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Tx/>
        <a:buChar char="◆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180114" marR="0" indent="-52251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Tx/>
        <a:buChar char="◼"/>
        <a:tabLst/>
        <a:defRPr sz="3200" b="0" i="0" u="none" strike="noStrike" cap="none" spc="0" baseline="0"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100" b="0" dirty="0" smtClean="0">
                <a:latin typeface="Times New Roman" pitchFamily="18" charset="0"/>
                <a:cs typeface="Times New Roman" pitchFamily="18" charset="0"/>
              </a:rPr>
              <a:t>„Вся гордость учителя в учениках, в росте посеянных им семян</a:t>
            </a:r>
            <a:r>
              <a:rPr lang="ru-RU" sz="3100" b="0" dirty="0" smtClean="0">
                <a:latin typeface="Times New Roman" pitchFamily="18" charset="0"/>
                <a:cs typeface="Times New Roman" pitchFamily="18" charset="0"/>
              </a:rPr>
              <a:t>.“</a:t>
            </a:r>
            <a:br>
              <a:rPr lang="ru-RU" sz="31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Иванович Менделеев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Школьная газета  </a:t>
            </a:r>
            <a:r>
              <a:rPr lang="ru-RU" sz="3200" b="1" i="1" dirty="0" smtClean="0">
                <a:solidFill>
                  <a:srgbClr val="FF0000"/>
                </a:solidFill>
              </a:rPr>
              <a:t>ФИДИУАГ</a:t>
            </a:r>
            <a:r>
              <a:rPr lang="ru-RU" sz="3200" b="1" i="1" dirty="0" smtClean="0"/>
              <a:t> </a:t>
            </a:r>
            <a:r>
              <a:rPr lang="ru-RU" sz="3200" dirty="0" smtClean="0"/>
              <a:t>        выпуск-1</a:t>
            </a:r>
            <a:endParaRPr lang="ru-RU" sz="3200" dirty="0"/>
          </a:p>
        </p:txBody>
      </p:sp>
      <p:pic>
        <p:nvPicPr>
          <p:cNvPr id="1026" name="Picture 2" descr="https://media.fulledu.ru/firms/covers/2018.04.21.01/thumbnail/10004000000000000006065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7029"/>
          <a:stretch>
            <a:fillRect/>
          </a:stretch>
        </p:blipFill>
        <p:spPr bwMode="auto">
          <a:xfrm>
            <a:off x="2195736" y="147835"/>
            <a:ext cx="5328592" cy="3641205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2022-02-26 15.21.02.JPG" descr="2022-02-26 15.21.0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814" y="175403"/>
            <a:ext cx="4276158" cy="320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2022-02-26 15.21.08 (1).JPG" descr="2022-02-26 15.21.08 (1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22498" y="175403"/>
            <a:ext cx="4276158" cy="320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2022-02-26 15.21.07.JPG" descr="2022-02-26 15.21.07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30988" y="3604176"/>
            <a:ext cx="4157810" cy="311835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Классный час на тему: «СНЯТИЕ БЛОКАДЫ ЛЕНИНГРАДА» был проведен Калоевой  Т. С.  в 7 «В» классе ."/>
          <p:cNvSpPr txBox="1"/>
          <p:nvPr/>
        </p:nvSpPr>
        <p:spPr>
          <a:xfrm>
            <a:off x="4418065" y="5810868"/>
            <a:ext cx="4650333" cy="885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1700" b="1" i="1"/>
            </a:lvl1pPr>
          </a:lstStyle>
          <a:p>
            <a:r>
              <a:t>Классный час на тему: «СНЯТИЕ БЛОКАДЫ ЛЕНИНГРАДА» был проведен Калоевой  Т. С.  в 7 «В» классе 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2022-02-26 15.25.17.JPG" descr="2022-02-26 15.25.1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918" y="-141084"/>
            <a:ext cx="3929730" cy="294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2022-02-26 15.25.15.JPG" descr="2022-02-26 15.25.15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42673" y="-355321"/>
            <a:ext cx="4115061" cy="308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2022-02-26 15.25.20 (1).JPG" descr="2022-02-26 15.25.20 (1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4603" y="3707503"/>
            <a:ext cx="3929730" cy="294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2022-02-26 15.17.06.JPG" descr="2022-02-26 15.17.06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28005" y="3707503"/>
            <a:ext cx="3929729" cy="294729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прпрпрп"/>
          <p:cNvSpPr txBox="1"/>
          <p:nvPr/>
        </p:nvSpPr>
        <p:spPr>
          <a:xfrm>
            <a:off x="683568" y="3246780"/>
            <a:ext cx="763284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ru-RU" sz="2000" b="1" dirty="0" smtClean="0"/>
              <a:t>Классный час в 9-А классе «Память в наших сердцах»</a:t>
            </a:r>
            <a:endParaRPr sz="20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2022-02-26 15.41.01 (4).JPG" descr="2022-02-26 15.41.01 (4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09202" y="175122"/>
            <a:ext cx="4302887" cy="322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2022-02-26 15.41.01 (9).JPG" descr="2022-02-26 15.41.01 (9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2740" y="231577"/>
            <a:ext cx="4152339" cy="3114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2022-02-26 15.41.01 (8).JPG" descr="2022-02-26 15.41.01 (8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2740" y="3546303"/>
            <a:ext cx="4152340" cy="311425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Учителем истории и обществознания Лена Е.С. для учащихся 9 классов было организовано посещения Дома-музея генерала армии И.А. Плиева и выставки «Холокост - нацистская пандемия смерти»."/>
          <p:cNvSpPr txBox="1"/>
          <p:nvPr/>
        </p:nvSpPr>
        <p:spPr>
          <a:xfrm>
            <a:off x="4864750" y="3791394"/>
            <a:ext cx="3991791" cy="262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 b="1" i="1"/>
            </a:lvl1pPr>
          </a:lstStyle>
          <a:p>
            <a:r>
              <a:t>Учителем истории и обществознания Лена Е.С. для учащихся 9 классов было организовано посещения Дома-музея генерала армии И.А. Плиева и выставки «Холокост - нацистская пандемия смерти».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2022-02-26 15.41.01 (2).JPG" descr="2022-02-26 15.41.01 (2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7833" y="157373"/>
            <a:ext cx="4129419" cy="3097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2022-02-26 15.41.01 (5).JPG" descr="2022-02-26 15.41.01 (5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17253" y="165480"/>
            <a:ext cx="4129485" cy="309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2022-02-26 15.41.01 (2).JPG" descr="2022-02-26 15.41.01 (2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8577" y="3502169"/>
            <a:ext cx="4129466" cy="3097099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Посещение Дома-музея генерала армии И.А. Плиева и выставки «Холокост - нацистская пандемия смерти»."/>
          <p:cNvSpPr txBox="1"/>
          <p:nvPr/>
        </p:nvSpPr>
        <p:spPr>
          <a:xfrm>
            <a:off x="4622936" y="5295713"/>
            <a:ext cx="4129485" cy="1354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 b="1" i="1"/>
            </a:lvl1pPr>
          </a:lstStyle>
          <a:p>
            <a:r>
              <a:t>Посещение Дома-музея генерала армии И.А. Плиева и выставки «Холокост - нацистская пандемия смерти».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2022-02-26 15.41.18 (1).JPG" descr="2022-02-26 15.41.18 (1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6846" y="58022"/>
            <a:ext cx="4387069" cy="329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2022-02-26 15.41.18.JPG" descr="2022-02-26 15.41.18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28564" y="2173419"/>
            <a:ext cx="4579970" cy="343497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Классный час ко Дню защитника Отечества…"/>
          <p:cNvSpPr txBox="1"/>
          <p:nvPr/>
        </p:nvSpPr>
        <p:spPr>
          <a:xfrm>
            <a:off x="82574" y="5923555"/>
            <a:ext cx="5793995" cy="71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just">
              <a:defRPr sz="2000" b="1" i="1"/>
            </a:pPr>
            <a:r>
              <a:t>Классный час ко Дню защитника Отечества </a:t>
            </a:r>
          </a:p>
          <a:p>
            <a:pPr algn="just">
              <a:defRPr sz="2000" b="1" i="1"/>
            </a:pPr>
            <a:r>
              <a:t>в 8 «Б» классе.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2022-02-26 15.41.55 (1).JPG" descr="2022-02-26 15.41.55 (1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0318" y="155438"/>
            <a:ext cx="4357201" cy="326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2022-02-26 15.41.55 (5).JPG" descr="2022-02-26 15.41.55 (5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4058" y="3514952"/>
            <a:ext cx="3827854" cy="287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2022-02-26 15.41.55 (9).JPG" descr="2022-02-26 15.41.55 (9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77073" y="3494018"/>
            <a:ext cx="3827855" cy="2912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2022-02-26 15.41.55 (3).JPG" descr="2022-02-26 15.41.55 (3)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644004" y="178924"/>
            <a:ext cx="4294571" cy="322093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Посещение «Поезда Победы» учащимися…"/>
          <p:cNvSpPr txBox="1"/>
          <p:nvPr/>
        </p:nvSpPr>
        <p:spPr>
          <a:xfrm>
            <a:off x="4068567" y="6260913"/>
            <a:ext cx="5200085" cy="54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b="1" i="1"/>
            </a:pPr>
            <a:r>
              <a:t>Посещение «Поезда Победы» учащимися </a:t>
            </a:r>
          </a:p>
          <a:p>
            <a:pPr>
              <a:defRPr sz="1500" b="1" i="1"/>
            </a:pPr>
            <a:r>
              <a:t>8 «Б» класса  с классным руководителем Е.С. Ленц.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2022-02-26 15.41.55.JPG" descr="2022-02-26 15.41.5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2889" y="3230308"/>
            <a:ext cx="2529032" cy="3372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2022-02-26 15.41.55 (7).JPG" descr="2022-02-26 15.41.55 (7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344" y="135271"/>
            <a:ext cx="5198156" cy="292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2022-02-26 15.41.55 (4).JPG" descr="2022-02-26 15.41.55 (4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571834" y="166942"/>
            <a:ext cx="3544623" cy="2860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2022-02-26 15.41.55 (8).JPG" descr="2022-02-26 15.41.55 (8)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861813" y="3318933"/>
            <a:ext cx="3420374" cy="256528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Посещение «Поезда Победы» учащимися…"/>
          <p:cNvSpPr txBox="1"/>
          <p:nvPr/>
        </p:nvSpPr>
        <p:spPr>
          <a:xfrm>
            <a:off x="3151720" y="6175583"/>
            <a:ext cx="5534153" cy="54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 b="1" i="1"/>
            </a:pPr>
            <a:r>
              <a:t>Посещение «Поезда Победы» учащимися </a:t>
            </a:r>
          </a:p>
          <a:p>
            <a:pPr>
              <a:defRPr sz="1500" b="1" i="1"/>
            </a:pPr>
            <a:r>
              <a:t>9 «А» класса  с классным руководителем Л.Ю. Габуловой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2022-02-26 12.06.21.jpeg" descr="2022-02-26 12.06.2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28572" y="224679"/>
            <a:ext cx="5331672" cy="3998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2022-02-26 12.09.52.jpeg" descr="2022-02-26 12.09.52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9777" y="267796"/>
            <a:ext cx="2675807" cy="356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2022-02-24 13.00.15.JPG" descr="2022-02-24 13.00.15.JPG"/>
          <p:cNvPicPr>
            <a:picLocks noChangeAspect="1"/>
          </p:cNvPicPr>
          <p:nvPr/>
        </p:nvPicPr>
        <p:blipFill>
          <a:blip r:embed="rId4" cstate="print">
            <a:extLst/>
          </a:blip>
          <a:srcRect b="19439"/>
          <a:stretch>
            <a:fillRect/>
          </a:stretch>
        </p:blipFill>
        <p:spPr>
          <a:xfrm>
            <a:off x="327329" y="3988653"/>
            <a:ext cx="2620778" cy="281508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Учащиеся 7 «В» и 8 «В» классов с классными руководителями Калоевой Т.С. и Джимиевой З.А. возложили цветы к могиле Героя Советского Союза Ибрагима Магометовича Дзусова."/>
          <p:cNvSpPr txBox="1"/>
          <p:nvPr/>
        </p:nvSpPr>
        <p:spPr>
          <a:xfrm>
            <a:off x="3474485" y="4804647"/>
            <a:ext cx="5439846" cy="1671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 b="1" i="1"/>
            </a:lvl1pPr>
          </a:lstStyle>
          <a:p>
            <a:r>
              <a:t>Учащиеся 7 «В» и 8 «В» классов с классными руководителями Калоевой Т.С. и Джимиевой З.А. возложили цветы к могиле Героя Советского Союза Ибрагима Магометовича Дзусова.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2022-02-24 13.46.17.JPG" descr="2022-02-24 13.46.17.JPG"/>
          <p:cNvPicPr>
            <a:picLocks noChangeAspect="1"/>
          </p:cNvPicPr>
          <p:nvPr/>
        </p:nvPicPr>
        <p:blipFill>
          <a:blip r:embed="rId2" cstate="print">
            <a:extLst/>
          </a:blip>
          <a:srcRect r="5664" b="18896"/>
          <a:stretch>
            <a:fillRect/>
          </a:stretch>
        </p:blipFill>
        <p:spPr>
          <a:xfrm>
            <a:off x="-77283" y="-885460"/>
            <a:ext cx="4182190" cy="5122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WhatsApp Image 2022-02-26 at 23.01.24.jpeg" descr="WhatsApp Image 2022-02-26 at 23.01.24.jpeg"/>
          <p:cNvPicPr>
            <a:picLocks noChangeAspect="1"/>
          </p:cNvPicPr>
          <p:nvPr/>
        </p:nvPicPr>
        <p:blipFill>
          <a:blip r:embed="rId3" cstate="print">
            <a:extLst/>
          </a:blip>
          <a:srcRect b="18577"/>
          <a:stretch>
            <a:fillRect/>
          </a:stretch>
        </p:blipFill>
        <p:spPr>
          <a:xfrm>
            <a:off x="5475475" y="-433475"/>
            <a:ext cx="3693142" cy="4009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WhatsApp Image 2022-02-26 at 23.01.25.jpeg" descr="WhatsApp Image 2022-02-26 at 23.01.25.jpeg"/>
          <p:cNvPicPr>
            <a:picLocks noChangeAspect="1"/>
          </p:cNvPicPr>
          <p:nvPr/>
        </p:nvPicPr>
        <p:blipFill>
          <a:blip r:embed="rId4" cstate="print">
            <a:extLst/>
          </a:blip>
          <a:srcRect t="23367"/>
          <a:stretch>
            <a:fillRect/>
          </a:stretch>
        </p:blipFill>
        <p:spPr>
          <a:xfrm>
            <a:off x="5475475" y="3697744"/>
            <a:ext cx="3693160" cy="377352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Наши спортивные достижения"/>
          <p:cNvSpPr txBox="1"/>
          <p:nvPr/>
        </p:nvSpPr>
        <p:spPr>
          <a:xfrm>
            <a:off x="205320" y="6215068"/>
            <a:ext cx="4404387" cy="42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b="1" i="1"/>
            </a:lvl1pPr>
          </a:lstStyle>
          <a:p>
            <a:r>
              <a:t>Наши спортивные достижения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2021-12-23 10.25.04 (1).JPG" descr="2021-12-23 10.25.04 (1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0852" y="18235"/>
            <a:ext cx="2316218" cy="308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2021-12-23 10.25.04.JPG" descr="2021-12-23 10.25.0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52906" y="18235"/>
            <a:ext cx="2316219" cy="308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2021-12-23 10.25.07 (2).JPG" descr="2021-12-23 10.25.07 (2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238835" y="64876"/>
            <a:ext cx="2246258" cy="2995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2021-12-23 10.26.25.JPG" descr="2021-12-23 10.26.25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6275" y="3349882"/>
            <a:ext cx="2506671" cy="2256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2022-02-16 12.09.29 (1).JPG" descr="2022-02-16 12.09.29 (1).JPG"/>
          <p:cNvPicPr>
            <a:picLocks noChangeAspect="1"/>
          </p:cNvPicPr>
          <p:nvPr/>
        </p:nvPicPr>
        <p:blipFill>
          <a:blip r:embed="rId6" cstate="print">
            <a:extLst/>
          </a:blip>
          <a:srcRect l="386" r="386" b="18664"/>
          <a:stretch>
            <a:fillRect/>
          </a:stretch>
        </p:blipFill>
        <p:spPr>
          <a:xfrm>
            <a:off x="2568507" y="22770"/>
            <a:ext cx="2113018" cy="3079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-26-02-22-11-11-1.jpeg" descr="image-26-02-22-11-11-1.jpe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102647" y="3344210"/>
            <a:ext cx="2705564" cy="2267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-26-02-22-11-11.jpeg" descr="image-26-02-22-11-11.jpe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287846" y="3386828"/>
            <a:ext cx="2795263" cy="2219058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Производственная практика студентов Владикавказского торгово-экономического техникума."/>
          <p:cNvSpPr txBox="1"/>
          <p:nvPr/>
        </p:nvSpPr>
        <p:spPr>
          <a:xfrm>
            <a:off x="602247" y="5849241"/>
            <a:ext cx="8447566" cy="74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100" b="1" i="1"/>
            </a:lvl1pPr>
          </a:lstStyle>
          <a:p>
            <a:r>
              <a:t>Производственная практика студентов Владикавказского торгово-экономического техникума.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2022-01-24 11.38.38.jpeg" descr="2022-01-24 11.38.38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8080" y="242970"/>
            <a:ext cx="3713304" cy="2784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2022-01-24 11.44.27.jpeg" descr="2022-01-24 11.44.27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49870" y="212490"/>
            <a:ext cx="3794584" cy="284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2022-01-24 11.48.37.jpeg" descr="2022-01-24 11.48.37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544167" y="4003202"/>
            <a:ext cx="3713303" cy="278497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Открытие месячника оборонно-патриотической работы среди молодежи."/>
          <p:cNvSpPr txBox="1"/>
          <p:nvPr/>
        </p:nvSpPr>
        <p:spPr>
          <a:xfrm>
            <a:off x="48654" y="3246780"/>
            <a:ext cx="8840966" cy="74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100" b="1" i="1"/>
            </a:lvl1pPr>
          </a:lstStyle>
          <a:p>
            <a:r>
              <a:t>Открытие месячника оборонно-патриотической работы среди молодежи.</a:t>
            </a:r>
          </a:p>
        </p:txBody>
      </p:sp>
      <p:pic>
        <p:nvPicPr>
          <p:cNvPr id="119" name="WhatsApp Image 2022-02-26 at 22.44.48.jpeg" descr="WhatsApp Image 2022-02-26 at 22.44.48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10687" y="4124715"/>
            <a:ext cx="3469898" cy="230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WhatsApp Image 2022-02-26 at 22.44.50.jpeg" descr="WhatsApp Image 2022-02-26 at 22.44.50.jpe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-281941" y="4124715"/>
            <a:ext cx="2672891" cy="2304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2022-01-28 11.14.51.JPG" descr="2022-01-28 11.14.5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5564" y="268055"/>
            <a:ext cx="2202319" cy="2988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2022-01-28 11.14.52 (1).JPG" descr="2022-01-28 11.14.52 (1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91079" y="198132"/>
            <a:ext cx="1761842" cy="3128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2022-01-28 11.14.52.JPG" descr="2022-01-28 11.14.52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558999" y="158030"/>
            <a:ext cx="2301537" cy="320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2022-01-28 11.14.53 (1).JPG" descr="2022-01-28 11.14.53 (1)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06014" y="3572425"/>
            <a:ext cx="2161419" cy="3177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2022-01-28 11.14.53.JPG" descr="2022-01-28 11.14.53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629134" y="3630652"/>
            <a:ext cx="2202319" cy="306122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Ученики нашей школы присоединились к акции, призванной напомнить о мужестве жителей многомиллионного Ленинграда ,переживших блокаду, которая длилась 872 дня."/>
          <p:cNvSpPr txBox="1"/>
          <p:nvPr/>
        </p:nvSpPr>
        <p:spPr>
          <a:xfrm>
            <a:off x="6025761" y="4479993"/>
            <a:ext cx="2897204" cy="2218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1700" b="1" i="1"/>
            </a:lvl1pPr>
          </a:lstStyle>
          <a:p>
            <a:r>
              <a:t>Ученики нашей школы присоединились к акции, призванной напомнить о мужестве жителей многомиллионного Ленинграда ,переживших блокаду, которая длилась 872 дня.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-02-14 12.28.54.jpeg" descr="2022-02-14 12.28.54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1847" y="206806"/>
            <a:ext cx="1959702" cy="2612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2022-02-14 14.40.07.jpeg" descr="2022-02-14 14.40.07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46448" y="399383"/>
            <a:ext cx="2970376" cy="2227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2022-02-14 14.41.53.jpeg" descr="2022-02-14 14.41.53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21723" y="442733"/>
            <a:ext cx="2854774" cy="214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2022-02-14 14.49.52.jpeg" descr="2022-02-14 14.49.52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60868" y="3187407"/>
            <a:ext cx="2374194" cy="3165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2022-02-14 15.15.53.jpeg" descr="2022-02-14 15.15.53.jpe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640587" y="3122903"/>
            <a:ext cx="2229412" cy="2972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2022-02-14 15.19.11.jpeg" descr="2022-02-14 15.19.11.jpe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895868" y="2895072"/>
            <a:ext cx="3483913" cy="261293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Активисты РДШ нашей школы приняли участие во Всероссийской акции, посвященной «Дню книгодарения»"/>
          <p:cNvSpPr txBox="1"/>
          <p:nvPr/>
        </p:nvSpPr>
        <p:spPr>
          <a:xfrm>
            <a:off x="2472564" y="5504981"/>
            <a:ext cx="4330520" cy="130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900" b="1" i="1"/>
            </a:lvl1pPr>
          </a:lstStyle>
          <a:p>
            <a:r>
              <a:t>Активисты РДШ нашей школы приняли участие во Всероссийской акции, посвященной «Дню книгодарения»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2022-02-15 12.50.31.JPG" descr="2022-02-15 12.50.3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2" y="119368"/>
            <a:ext cx="4801123" cy="2701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2022-02-16 08.55.55.jpeg" descr="2022-02-16 08.55.55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26829" y="3147499"/>
            <a:ext cx="2353293" cy="1764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2022-02-15 12.49.04.jpeg" descr="2022-02-15 12.49.04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6101" y="3230515"/>
            <a:ext cx="4565431" cy="3424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2022-02-15 12.57.48.jpeg" descr="2022-02-15 12.57.48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49318" y="69332"/>
            <a:ext cx="3862125" cy="289659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Классный час на тему: «СНЯТИЕ БЛОКАДЫ ЛЕНИНГРАДА» был проведен Иващенко Н. И.  в 5 «А» классе ."/>
          <p:cNvSpPr txBox="1"/>
          <p:nvPr/>
        </p:nvSpPr>
        <p:spPr>
          <a:xfrm>
            <a:off x="5119835" y="5297242"/>
            <a:ext cx="3721091" cy="1253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b="1" i="1"/>
            </a:lvl1pPr>
          </a:lstStyle>
          <a:p>
            <a:r>
              <a:t>Классный час на тему: «СНЯТИЕ БЛОКАДЫ ЛЕНИНГРАДА» был проведен Иващенко Н. И.  в 5 «А» классе 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2022-02-18 16.08.22.jpeg" descr="2022-02-18 16.08.22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84064" y="200634"/>
            <a:ext cx="3107800" cy="2330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2022-02-18 21.43.49.PNG" descr="2022-02-18 21.43.4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3795" y="155550"/>
            <a:ext cx="2682668" cy="2230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2022-02-18 16.12.21.JPG" descr="2022-02-18 16.12.21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491043" y="2683498"/>
            <a:ext cx="4313309" cy="2426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2022-02-18 21.45.15.PNG" descr="2022-02-18 21.45.15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186045" y="2864044"/>
            <a:ext cx="1733578" cy="375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2022-02-18 22.06.13.PNG" descr="2022-02-18 22.06.13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21354" y="2805156"/>
            <a:ext cx="1787996" cy="3869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2022-02-18 22.00.17.PNG" descr="2022-02-18 22.00.17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629465" y="155550"/>
            <a:ext cx="2177572" cy="223017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Школьный этап…"/>
          <p:cNvSpPr txBox="1"/>
          <p:nvPr/>
        </p:nvSpPr>
        <p:spPr>
          <a:xfrm>
            <a:off x="2308589" y="5544327"/>
            <a:ext cx="4858751" cy="1074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100" b="1" i="1"/>
            </a:pPr>
            <a:r>
              <a:t>Школьный этап </a:t>
            </a:r>
          </a:p>
          <a:p>
            <a:pPr algn="ctr">
              <a:defRPr sz="2100" b="1" i="1"/>
            </a:pPr>
            <a:r>
              <a:t>Всероссийского конкурса чтецов </a:t>
            </a:r>
          </a:p>
          <a:p>
            <a:pPr algn="ctr">
              <a:defRPr sz="2100" b="1" i="1"/>
            </a:pPr>
            <a:r>
              <a:t> «Живая классика»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2-02-25 13.35.49.jpeg" descr="2022-02-25 13.35.49.jpeg"/>
          <p:cNvPicPr>
            <a:picLocks noChangeAspect="1"/>
          </p:cNvPicPr>
          <p:nvPr/>
        </p:nvPicPr>
        <p:blipFill>
          <a:blip r:embed="rId2" cstate="print">
            <a:extLst/>
          </a:blip>
          <a:srcRect l="4221" t="15480" r="4221"/>
          <a:stretch>
            <a:fillRect/>
          </a:stretch>
        </p:blipFill>
        <p:spPr>
          <a:xfrm>
            <a:off x="6614257" y="2190750"/>
            <a:ext cx="2012097" cy="2476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2022-02-25 13.38.46.jpeg" descr="2022-02-25 13.38.46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95780" y="150856"/>
            <a:ext cx="2552440" cy="1914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2022-02-25 13.39.07.jpeg" descr="2022-02-25 13.39.07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92334" y="150856"/>
            <a:ext cx="2552440" cy="1914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2022-02-25 14.12.07.jpeg" descr="2022-02-25 14.12.07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21486" y="132524"/>
            <a:ext cx="2946477" cy="2209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2022-02-25 14.26.25.jpeg" descr="2022-02-25 14.26.25.jpe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313032" y="2674881"/>
            <a:ext cx="2823785" cy="211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2022-02-25 14.41.10.jpeg" descr="2022-02-25 14.41.10.jpe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15439" y="3120570"/>
            <a:ext cx="2958572" cy="221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2022-02-25 13.55.16.jpeg" descr="2022-02-25 13.55.16.jpe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208443" y="4792814"/>
            <a:ext cx="2823785" cy="211783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Военно-спортивные игры, посвященные Дню защитника Отечества «А ну-ка, мальчики!» среди учащихся 5-х классов."/>
          <p:cNvSpPr txBox="1"/>
          <p:nvPr/>
        </p:nvSpPr>
        <p:spPr>
          <a:xfrm>
            <a:off x="271749" y="5588113"/>
            <a:ext cx="5441580" cy="1036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 b="1" i="1"/>
            </a:lvl1pPr>
          </a:lstStyle>
          <a:p>
            <a:r>
              <a:t>Военно-спортивные игры, посвященные Дню защитника Отечества «А ну-ка, мальчики!» среди учащихся 5-х классов.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2022-02-25 14.41.54.jpeg" descr="2022-02-25 14.41.54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05383" y="3058567"/>
            <a:ext cx="3048065" cy="2286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2022-02-25 14.29.42.jpeg" descr="2022-02-25 14.29.42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28300" y="4274595"/>
            <a:ext cx="2650122" cy="1987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2022-02-25 14.11.38.jpeg" descr="2022-02-25 14.11.38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3136" y="4464033"/>
            <a:ext cx="2827395" cy="2120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2022-02-25 13.55.16.jpeg" descr="2022-02-25 13.55.16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20761" y="150903"/>
            <a:ext cx="3663590" cy="2747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2022-02-25 15.11.02.jpeg" descr="2022-02-25 15.11.02.jpe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206175" y="126349"/>
            <a:ext cx="3729065" cy="279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«А ну-ка, мальчики!»"/>
          <p:cNvSpPr txBox="1"/>
          <p:nvPr/>
        </p:nvSpPr>
        <p:spPr>
          <a:xfrm>
            <a:off x="6047320" y="6283520"/>
            <a:ext cx="2830082" cy="413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 i="1"/>
            </a:lvl1pPr>
          </a:lstStyle>
          <a:p>
            <a:r>
              <a:t>«А ну-ка, мальчики!»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2-02-26 15.18.42.JPG" descr="2022-02-26 15.18.42.JPG"/>
          <p:cNvPicPr>
            <a:picLocks noChangeAspect="1"/>
          </p:cNvPicPr>
          <p:nvPr/>
        </p:nvPicPr>
        <p:blipFill>
          <a:blip r:embed="rId2" cstate="print">
            <a:extLst/>
          </a:blip>
          <a:srcRect t="31234"/>
          <a:stretch>
            <a:fillRect/>
          </a:stretch>
        </p:blipFill>
        <p:spPr>
          <a:xfrm>
            <a:off x="25531" y="231428"/>
            <a:ext cx="2604117" cy="2387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-27-02-22-03-29-1.jpeg" descr="image-27-02-22-03-29-1.jpeg"/>
          <p:cNvPicPr>
            <a:picLocks noChangeAspect="1"/>
          </p:cNvPicPr>
          <p:nvPr/>
        </p:nvPicPr>
        <p:blipFill>
          <a:blip r:embed="rId3" cstate="print">
            <a:extLst/>
          </a:blip>
          <a:srcRect t="25246"/>
          <a:stretch>
            <a:fillRect/>
          </a:stretch>
        </p:blipFill>
        <p:spPr>
          <a:xfrm>
            <a:off x="3024058" y="2241703"/>
            <a:ext cx="5915158" cy="331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-27-02-22-03-29-3.jpeg" descr="image-27-02-22-03-29-3.jpeg"/>
          <p:cNvPicPr>
            <a:picLocks noChangeAspect="1"/>
          </p:cNvPicPr>
          <p:nvPr/>
        </p:nvPicPr>
        <p:blipFill>
          <a:blip r:embed="rId4" cstate="print">
            <a:extLst/>
          </a:blip>
          <a:srcRect t="34548"/>
          <a:stretch>
            <a:fillRect/>
          </a:stretch>
        </p:blipFill>
        <p:spPr>
          <a:xfrm>
            <a:off x="2840785" y="376963"/>
            <a:ext cx="2714878" cy="1520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-27-02-22-03-29.jpeg" descr="image-27-02-22-03-29.jpeg"/>
          <p:cNvPicPr>
            <a:picLocks noChangeAspect="1"/>
          </p:cNvPicPr>
          <p:nvPr/>
        </p:nvPicPr>
        <p:blipFill>
          <a:blip r:embed="rId5" cstate="print">
            <a:extLst/>
          </a:blip>
          <a:srcRect t="20638"/>
          <a:stretch>
            <a:fillRect/>
          </a:stretch>
        </p:blipFill>
        <p:spPr>
          <a:xfrm>
            <a:off x="5766766" y="171580"/>
            <a:ext cx="3243921" cy="193082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Классный час ко Дню защитника Отечества…"/>
          <p:cNvSpPr txBox="1"/>
          <p:nvPr/>
        </p:nvSpPr>
        <p:spPr>
          <a:xfrm>
            <a:off x="377923" y="6071518"/>
            <a:ext cx="8388154" cy="71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 b="1" i="1"/>
            </a:pPr>
            <a:r>
              <a:t>Классный час ко Дню защитника Отечества </a:t>
            </a:r>
          </a:p>
          <a:p>
            <a:pPr algn="just">
              <a:defRPr sz="2000" b="1" i="1"/>
            </a:pPr>
            <a:r>
              <a:t>в 7 «А» классе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рек">
  <a:themeElements>
    <a:clrScheme name="Трек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00FF"/>
      </a:hlink>
      <a:folHlink>
        <a:srgbClr val="FF00FF"/>
      </a:folHlink>
    </a:clrScheme>
    <a:fontScheme name="Трек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00FF"/>
      </a:hlink>
      <a:folHlink>
        <a:srgbClr val="FF00FF"/>
      </a:folHlink>
    </a:clrScheme>
    <a:fontScheme name="Трек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294</Words>
  <Application>Microsoft Office PowerPoint</Application>
  <PresentationFormat>Экран (4:3)</PresentationFormat>
  <Paragraphs>26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„Вся гордость учителя в учениках, в росте посеянных им семян.“ Дмитрий Иванович Менделеев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СОШ № 46</cp:lastModifiedBy>
  <cp:revision>3</cp:revision>
  <dcterms:modified xsi:type="dcterms:W3CDTF">2022-07-18T13:53:58Z</dcterms:modified>
</cp:coreProperties>
</file>