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54" r:id="rId3"/>
    <p:sldId id="365" r:id="rId4"/>
    <p:sldId id="366" r:id="rId5"/>
    <p:sldId id="267" r:id="rId6"/>
    <p:sldId id="261" r:id="rId7"/>
    <p:sldId id="262" r:id="rId8"/>
    <p:sldId id="288" r:id="rId9"/>
    <p:sldId id="297" r:id="rId10"/>
    <p:sldId id="329" r:id="rId11"/>
    <p:sldId id="328" r:id="rId12"/>
    <p:sldId id="326" r:id="rId13"/>
    <p:sldId id="352" r:id="rId14"/>
    <p:sldId id="349" r:id="rId15"/>
    <p:sldId id="350" r:id="rId16"/>
    <p:sldId id="348" r:id="rId17"/>
    <p:sldId id="330" r:id="rId18"/>
    <p:sldId id="315" r:id="rId19"/>
    <p:sldId id="271" r:id="rId20"/>
    <p:sldId id="355" r:id="rId21"/>
    <p:sldId id="307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70" r:id="rId31"/>
    <p:sldId id="364" r:id="rId32"/>
    <p:sldId id="371" r:id="rId33"/>
    <p:sldId id="317" r:id="rId34"/>
    <p:sldId id="318" r:id="rId35"/>
    <p:sldId id="319" r:id="rId36"/>
    <p:sldId id="368" r:id="rId37"/>
    <p:sldId id="305" r:id="rId38"/>
    <p:sldId id="314" r:id="rId39"/>
    <p:sldId id="369" r:id="rId40"/>
    <p:sldId id="37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1456669258119536E-2"/>
          <c:w val="0.69989943513922115"/>
          <c:h val="0.936664821781986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Умная </c:v>
                </c:pt>
                <c:pt idx="1">
                  <c:v>Добрая</c:v>
                </c:pt>
                <c:pt idx="2">
                  <c:v> Целеустремленная</c:v>
                </c:pt>
                <c:pt idx="3">
                  <c:v>Счастливая  </c:v>
                </c:pt>
                <c:pt idx="4">
                  <c:v>Физически и нравственно развитая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15103082315298"/>
          <c:y val="0.14195472351495755"/>
          <c:w val="0.31543803929184283"/>
          <c:h val="0.68045556448087385"/>
        </c:manualLayout>
      </c:layout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1456669258119522E-2"/>
          <c:w val="0.69989943513922104"/>
          <c:h val="0.936664821781986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5"/>
              <c:layout>
                <c:manualLayout>
                  <c:x val="6.852297638214469E-2"/>
                  <c:y val="-0.13631328869717438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Все разные </c:v>
                </c:pt>
                <c:pt idx="1">
                  <c:v> Равнодушная </c:v>
                </c:pt>
                <c:pt idx="2">
                  <c:v> Ленивая</c:v>
                </c:pt>
                <c:pt idx="3">
                  <c:v> Ни к чему не приспособленная</c:v>
                </c:pt>
                <c:pt idx="4">
                  <c:v> Безответственная</c:v>
                </c:pt>
                <c:pt idx="5">
                  <c:v>Наивная</c:v>
                </c:pt>
                <c:pt idx="6">
                  <c:v>Интернет-зависимая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15103082315265"/>
          <c:y val="0.16474658678387791"/>
          <c:w val="0.31543803929184294"/>
          <c:h val="0.68045556448087363"/>
        </c:manualLayout>
      </c:layout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7731891325958647E-4"/>
          <c:y val="0.10553300297694052"/>
          <c:w val="0.75442220976950081"/>
          <c:h val="0.815873158076467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Lbls>
            <c:dLbl>
              <c:idx val="7"/>
              <c:layout>
                <c:manualLayout>
                  <c:x val="1.550700821094538E-2"/>
                  <c:y val="4.431609694187053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 Семья</c:v>
                </c:pt>
                <c:pt idx="1">
                  <c:v> Любовь</c:v>
                </c:pt>
                <c:pt idx="2">
                  <c:v>Свобода</c:v>
                </c:pt>
                <c:pt idx="3">
                  <c:v>Здоровье </c:v>
                </c:pt>
                <c:pt idx="4">
                  <c:v> Карьера</c:v>
                </c:pt>
                <c:pt idx="5">
                  <c:v>Богатство</c:v>
                </c:pt>
                <c:pt idx="6">
                  <c:v>Счастье</c:v>
                </c:pt>
                <c:pt idx="7">
                  <c:v>Друзья</c:v>
                </c:pt>
                <c:pt idx="8">
                  <c:v>Учеба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845404523596754"/>
          <c:y val="5.3861716920033338E-2"/>
          <c:w val="0.21545954764032563"/>
          <c:h val="0.84099386880931715"/>
        </c:manualLayout>
      </c:layout>
      <c:txPr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CDCEA-C38F-4E78-8470-2A575CE66D44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49B1-A162-47E6-9A1F-9F44AD6701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1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7AF98-0F1A-4332-9704-3057D1B801A0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75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7AF98-0F1A-4332-9704-3057D1B801A0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678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7AF98-0F1A-4332-9704-3057D1B801A0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4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F7AF98-0F1A-4332-9704-3057D1B801A0}" type="slidenum">
              <a:rPr lang="ru-RU" smtClean="0">
                <a:latin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35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28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449B1-A162-47E6-9A1F-9F44AD67017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449B1-A162-47E6-9A1F-9F44AD67017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963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91006" y="878422"/>
            <a:ext cx="447454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393" y="4350019"/>
            <a:ext cx="4738097" cy="351232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2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EF78B-3C4C-440A-947F-A2CD7C12DA89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8A74-1925-45B5-8CA3-EFB10521BF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tatic4.porjati.ru/uploads/posts/2010-09/thumbs/1285436452_storozh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ove-mother.ru/molodezhnye-subkultury-spisok-vid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 rot="21249722">
            <a:off x="189458" y="2007707"/>
            <a:ext cx="8643998" cy="1357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Молодежь  в  современном  обществе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478632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zh-CN" sz="2800" b="1" dirty="0">
                <a:ln w="1905">
                  <a:solidFill>
                    <a:schemeClr val="bg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Молодость - не преддверие жизни, а сама жизнь.</a:t>
            </a:r>
            <a:endParaRPr lang="ru-RU" sz="2800" b="1" dirty="0">
              <a:ln w="1905">
                <a:solidFill>
                  <a:schemeClr val="bg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606"/>
            <a:ext cx="9144000" cy="15321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Молодостью принято называть период в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человека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14 до 30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72816"/>
            <a:ext cx="878497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молодежного возраста, важнейшие этапы взросления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800"/>
              </a:spcBef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14-16 лет — подростки </a:t>
            </a:r>
          </a:p>
          <a:p>
            <a:pPr>
              <a:spcBef>
                <a:spcPts val="1800"/>
              </a:spcBef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17-19 лет — юношество</a:t>
            </a:r>
          </a:p>
          <a:p>
            <a:pPr>
              <a:spcBef>
                <a:spcPts val="1800"/>
              </a:spcBef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20-24 года — собственно молодежь</a:t>
            </a:r>
          </a:p>
          <a:p>
            <a:pPr>
              <a:spcBef>
                <a:spcPts val="1800"/>
              </a:spcBef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25-30 лет — старшая молодежь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559593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> </a:t>
            </a:r>
          </a:p>
        </p:txBody>
      </p:sp>
      <p:pic>
        <p:nvPicPr>
          <p:cNvPr id="11" name="Содержимое 10" descr="DSC_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2767">
            <a:off x="4662867" y="484365"/>
            <a:ext cx="4326856" cy="286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4" descr="IMG_4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90105">
            <a:off x="179236" y="427084"/>
            <a:ext cx="4030555" cy="268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285984" y="2928934"/>
            <a:ext cx="42148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Сколько нас?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 rot="1433948">
            <a:off x="6796437" y="4473388"/>
            <a:ext cx="2823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39,6 </a:t>
            </a:r>
            <a:r>
              <a:rPr lang="ru-RU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млн</a:t>
            </a:r>
            <a:r>
              <a:rPr lang="ru-RU" sz="36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. </a:t>
            </a:r>
            <a:endParaRPr lang="ru-RU" sz="3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178097">
            <a:off x="-119736" y="3674079"/>
            <a:ext cx="302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27 % от общей численности населения страны</a:t>
            </a:r>
            <a:endParaRPr lang="ru-RU" sz="2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Содержимое 3" descr="DSC_0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3571876"/>
            <a:ext cx="4961403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b="7401"/>
          <a:stretch>
            <a:fillRect/>
          </a:stretch>
        </p:blipFill>
        <p:spPr>
          <a:xfrm>
            <a:off x="4071934" y="142852"/>
            <a:ext cx="925746" cy="857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559593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57422" y="2786058"/>
            <a:ext cx="5214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Какие мы?</a:t>
            </a:r>
            <a:r>
              <a:rPr lang="ru-RU" sz="6000" b="1" dirty="0" smtClean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FF0066"/>
                </a:solidFill>
                <a:latin typeface="Monotype Corsiva" pitchFamily="66" charset="0"/>
              </a:rPr>
            </a:br>
            <a:endParaRPr lang="ru-RU" sz="6000" dirty="0"/>
          </a:p>
        </p:txBody>
      </p:sp>
      <p:pic>
        <p:nvPicPr>
          <p:cNvPr id="7" name="Содержимое 5" descr="IMG_0139.JPG"/>
          <p:cNvPicPr>
            <a:picLocks noChangeAspect="1"/>
          </p:cNvPicPr>
          <p:nvPr/>
        </p:nvPicPr>
        <p:blipFill>
          <a:blip r:embed="rId3" cstate="print"/>
          <a:srcRect t="30936" r="2648" b="10663"/>
          <a:stretch>
            <a:fillRect/>
          </a:stretch>
        </p:blipFill>
        <p:spPr>
          <a:xfrm>
            <a:off x="928662" y="3714752"/>
            <a:ext cx="698623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ломон чтен\DSC_0363.jpg"/>
          <p:cNvPicPr/>
          <p:nvPr/>
        </p:nvPicPr>
        <p:blipFill>
          <a:blip r:embed="rId4" cstate="print"/>
          <a:srcRect t="4651" r="1538"/>
          <a:stretch>
            <a:fillRect/>
          </a:stretch>
        </p:blipFill>
        <p:spPr bwMode="auto">
          <a:xfrm rot="21072327">
            <a:off x="201311" y="75301"/>
            <a:ext cx="4015062" cy="294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UserXP\Рабочий стол\турслет\DSC_01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1720">
            <a:off x="5175152" y="141093"/>
            <a:ext cx="3774426" cy="273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b="7401"/>
          <a:stretch>
            <a:fillRect/>
          </a:stretch>
        </p:blipFill>
        <p:spPr>
          <a:xfrm>
            <a:off x="4154792" y="142853"/>
            <a:ext cx="1157214" cy="10715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7313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Пять определений, которые, по вашему мнению, могут </a:t>
            </a:r>
            <a:r>
              <a:rPr lang="ru-RU" sz="3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наиболее полно охарактеризовать социальный слой</a:t>
            </a:r>
          </a:p>
          <a:p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МОЛОДЁЖЬ.</a:t>
            </a:r>
          </a:p>
          <a:p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бъяснить, почему </a:t>
            </a:r>
            <a:r>
              <a:rPr lang="ru-RU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выбрили именно д</a:t>
            </a:r>
            <a:r>
              <a:rPr lang="ru-RU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анную характеристику?</a:t>
            </a:r>
            <a:endParaRPr lang="ru-RU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786314" y="4643446"/>
            <a:ext cx="3963988" cy="7667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целеустремленная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857488" y="5857892"/>
            <a:ext cx="2643206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активная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29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642910" y="4572008"/>
            <a:ext cx="2714644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 Black"/>
              </a:rPr>
              <a:t>умная</a:t>
            </a:r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072230" cy="928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она молодежь?</a:t>
            </a:r>
            <a:endParaRPr lang="ru-RU" sz="4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072230" cy="9286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она молодежь?</a:t>
            </a:r>
            <a:endParaRPr lang="ru-RU" sz="48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900115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Иерархия ценностей современной молодежи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00115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559593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1670" y="2571744"/>
            <a:ext cx="4714908" cy="124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4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Какие у нас проблемы?</a:t>
            </a:r>
            <a:endParaRPr lang="ru-RU" sz="4400" dirty="0"/>
          </a:p>
        </p:txBody>
      </p:sp>
      <p:pic>
        <p:nvPicPr>
          <p:cNvPr id="7" name="Picture 2" descr="E:\Documents and Settings\User\Рабочий стол\ФОТО\куртатинское ущелье\Изображение 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5456">
            <a:off x="29426" y="17600"/>
            <a:ext cx="3831761" cy="287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3" descr="IMG_1347.JPG"/>
          <p:cNvPicPr>
            <a:picLocks noChangeAspect="1"/>
          </p:cNvPicPr>
          <p:nvPr/>
        </p:nvPicPr>
        <p:blipFill>
          <a:blip r:embed="rId4" cstate="print"/>
          <a:srcRect l="5201" t="5682" r="13453" b="7506"/>
          <a:stretch>
            <a:fillRect/>
          </a:stretch>
        </p:blipFill>
        <p:spPr>
          <a:xfrm rot="1539051">
            <a:off x="5245702" y="231687"/>
            <a:ext cx="3727250" cy="297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IMG_2856.JPG"/>
          <p:cNvPicPr>
            <a:picLocks noChangeAspect="1"/>
          </p:cNvPicPr>
          <p:nvPr/>
        </p:nvPicPr>
        <p:blipFill>
          <a:blip r:embed="rId5" cstate="print"/>
          <a:srcRect l="46843" t="13574" r="15275" b="1192"/>
          <a:stretch>
            <a:fillRect/>
          </a:stretch>
        </p:blipFill>
        <p:spPr>
          <a:xfrm>
            <a:off x="6500826" y="3857628"/>
            <a:ext cx="2095499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IMG_2888.JPG"/>
          <p:cNvPicPr>
            <a:picLocks noChangeAspect="1"/>
          </p:cNvPicPr>
          <p:nvPr/>
        </p:nvPicPr>
        <p:blipFill>
          <a:blip r:embed="rId6" cstate="print"/>
          <a:srcRect l="44831" t="8838" r="7909" b="-386"/>
          <a:stretch>
            <a:fillRect/>
          </a:stretch>
        </p:blipFill>
        <p:spPr>
          <a:xfrm>
            <a:off x="214282" y="3721339"/>
            <a:ext cx="2428860" cy="313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3" descr="image (3).jpg"/>
          <p:cNvPicPr>
            <a:picLocks noChangeAspect="1"/>
          </p:cNvPicPr>
          <p:nvPr/>
        </p:nvPicPr>
        <p:blipFill>
          <a:blip r:embed="rId7" cstate="print"/>
          <a:srcRect l="15811" t="16731" r="27601" b="15398"/>
          <a:stretch>
            <a:fillRect/>
          </a:stretch>
        </p:blipFill>
        <p:spPr>
          <a:xfrm>
            <a:off x="2714612" y="3786190"/>
            <a:ext cx="3643338" cy="326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b="7401"/>
          <a:stretch>
            <a:fillRect/>
          </a:stretch>
        </p:blipFill>
        <p:spPr>
          <a:xfrm>
            <a:off x="3857620" y="0"/>
            <a:ext cx="1500198" cy="1389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8981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ПРОБЛЕМЫ МОЛОДЕЖИ В СОВРЕМЕННОМ ОБЩЕСТВЕ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на уроке_0.t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467677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71678"/>
            <a:ext cx="4572000" cy="4214842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r>
              <a:rPr lang="ru-RU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СОКРАЩЕНИЕ  ЧИСЛЕННОСТИ МОЛОДЕЖИ,                   </a:t>
            </a:r>
          </a:p>
          <a:p>
            <a:pPr marL="266700" indent="-266700">
              <a:buNone/>
            </a:pPr>
            <a:r>
              <a:rPr lang="ru-RU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СТАРЕНИЕ НАСЕЛЕНИЯ.</a:t>
            </a:r>
            <a:endParaRPr lang="ru-RU" sz="700" b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66700" indent="-266700">
              <a:buNone/>
            </a:pPr>
            <a:r>
              <a:rPr lang="ru-RU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УХУДШЕНИЕ  СОСТОЯНИЯ ЗДОРОВЬЯ ПОДРОСТКОВ.                  </a:t>
            </a:r>
          </a:p>
          <a:p>
            <a:pPr marL="266700" indent="-266700">
              <a:buNone/>
            </a:pPr>
            <a:r>
              <a:rPr lang="ru-RU" sz="1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РОССИИ- ТОЛЬКО 10%   ВЫПУСКНИКОВ  АБСОЛЮТНО ЗДОРОВЫ</a:t>
            </a:r>
            <a:r>
              <a:rPr lang="ru-RU" sz="24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marL="0" indent="0" algn="ctr">
              <a:buNone/>
            </a:pPr>
            <a:r>
              <a:rPr lang="ru-RU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ПОЧЕМУ?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открытый урок\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214422"/>
            <a:ext cx="2143141" cy="2143140"/>
          </a:xfrm>
          <a:prstGeom prst="rect">
            <a:avLst/>
          </a:prstGeom>
          <a:noFill/>
        </p:spPr>
      </p:pic>
      <p:pic>
        <p:nvPicPr>
          <p:cNvPr id="7" name="Picture 4" descr="C:\Users\User\Desktop\rtemagiclarge67513d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3249106" cy="313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User\Desktop\83223-deviantnost-alkogoliz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9513" y="3786190"/>
            <a:ext cx="450448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714348" y="0"/>
            <a:ext cx="828680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28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Современная молодёжь, какая она?</a:t>
            </a:r>
            <a:endParaRPr lang="ru-RU" sz="28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13" name="Picture 3" descr="C:\Users\User\Desktop\Boys-girls-5-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3"/>
            <a:ext cx="431164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000108"/>
            <a:ext cx="2819400" cy="275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8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Спайдограмма</a:t>
                      </a:r>
                      <a:r>
                        <a:rPr lang="ru-RU" sz="1600" b="1" u="non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«Молодежь в современном</a:t>
                      </a:r>
                      <a:r>
                        <a:rPr lang="ru-RU" sz="16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non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обществе».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Факторы нарушения социализации молодежи: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</a:p>
                    <a:p>
                      <a:r>
                        <a:rPr lang="ru-RU" dirty="0" smtClean="0"/>
                        <a:t>4.</a:t>
                      </a:r>
                    </a:p>
                    <a:p>
                      <a:r>
                        <a:rPr lang="ru-RU" dirty="0" smtClean="0"/>
                        <a:t>5…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8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Иерархия ценностей современной молодежи: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</a:p>
                    <a:p>
                      <a:r>
                        <a:rPr lang="ru-RU" dirty="0" smtClean="0"/>
                        <a:t>4.</a:t>
                      </a:r>
                    </a:p>
                    <a:p>
                      <a:r>
                        <a:rPr lang="ru-RU" dirty="0" smtClean="0"/>
                        <a:t>5…</a:t>
                      </a:r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ГМП: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</a:p>
                    <a:p>
                      <a:r>
                        <a:rPr lang="ru-RU" dirty="0" smtClean="0"/>
                        <a:t>4.</a:t>
                      </a:r>
                    </a:p>
                    <a:p>
                      <a:r>
                        <a:rPr lang="ru-RU" dirty="0" smtClean="0"/>
                        <a:t>5…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0"/>
            <a:ext cx="8552919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Современная молодёжь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Девиз…</a:t>
            </a:r>
            <a:r>
              <a:rPr lang="ru-RU" sz="3200" dirty="0" smtClean="0"/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родины строить молодым. Кто если не 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239" y="-32544"/>
            <a:ext cx="8496944" cy="129614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первой группы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 молодежи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1" y="1457400"/>
            <a:ext cx="9144000" cy="5400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/>
              <a:t>С какого периода согласно Конституции РФ гражданин может самостоятельно осуществлять в полном объеме свои права и обязанности?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/>
              <a:t>Какие права и свободы получает молодой человек?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/>
              <a:t>С какого возраста молодые люди могут вступать в брак? Бывают ли исключения?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/>
              <a:t>Что означает «полная правоспособность»?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/>
              <a:t>Какие гражданские обязанности должен выполнять молодой гражданин РФ?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5900" b="1" dirty="0" smtClean="0"/>
              <a:t>Как изменяется статус молодого человека с гражданским совершеннолетием</a:t>
            </a:r>
            <a:r>
              <a:rPr lang="ru-RU" sz="55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1405"/>
          </a:xfr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РОЛИ МОЛОДЕЖИ</a:t>
            </a:r>
          </a:p>
        </p:txBody>
      </p:sp>
      <p:pic>
        <p:nvPicPr>
          <p:cNvPr id="5122" name="Picture 2" descr="C:\Users\User\Desktop\молодые специаллис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428736"/>
            <a:ext cx="4877032" cy="2071702"/>
          </a:xfrm>
          <a:prstGeom prst="rect">
            <a:avLst/>
          </a:prstGeom>
          <a:noFill/>
        </p:spPr>
      </p:pic>
      <p:pic>
        <p:nvPicPr>
          <p:cNvPr id="5123" name="Picture 3" descr="C:\Users\User\Desktop\8049959ee7021b8ef7c32849d99116d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4652220" cy="2714644"/>
          </a:xfrm>
          <a:prstGeom prst="rect">
            <a:avLst/>
          </a:prstGeom>
          <a:noFill/>
        </p:spPr>
      </p:pic>
      <p:pic>
        <p:nvPicPr>
          <p:cNvPr id="7" name="Picture 2" descr="C:\Users\User\Desktop\image_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4143404" cy="27622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29322" y="785794"/>
            <a:ext cx="3000396" cy="701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785794"/>
            <a:ext cx="2325765" cy="7017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СТУДЕНТ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85794"/>
            <a:ext cx="2960875" cy="701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СЕМЬЯНИН</a:t>
            </a: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000892" y="6072206"/>
            <a:ext cx="200026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Родитель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0" y="1643050"/>
            <a:ext cx="358298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Военнослужащий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285992"/>
            <a:ext cx="308927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Избиратель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0" y="3143248"/>
            <a:ext cx="541972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Член политической партии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42844" y="6143644"/>
            <a:ext cx="6643734" cy="7143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Участник одной из общественных организаций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050" grpId="0"/>
      <p:bldP spid="2051" grpId="0"/>
      <p:bldP spid="2054" grpId="0"/>
      <p:bldP spid="2055" grpId="0"/>
      <p:bldP spid="20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 провели репрезентативные опросы 1600 юношей и девушек станы Z. Им задавали вопрос: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наши дни формирует основы жизненного опыта молодёжи?»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soc.reshuege.ru/get_file?id=187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5722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272677"/>
            <a:ext cx="9144000" cy="255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9875">
              <a:lnSpc>
                <a:spcPct val="89000"/>
              </a:lnSpc>
              <a:buAutoNum type="arabicParenR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 респондентов уверены, что основы жизненного опыта молодёжь приобретает в высших учебных заведениях. </a:t>
            </a:r>
          </a:p>
          <a:p>
            <a:pPr marL="342900" indent="-342900">
              <a:lnSpc>
                <a:spcPct val="89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Большая доля молодых людей считает, что основы жизненного опыта формирует семья. </a:t>
            </a:r>
          </a:p>
          <a:p>
            <a:pPr marL="342900" indent="-342900">
              <a:lnSpc>
                <a:spcPct val="89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Каждый третий юноша указал, что жизненный опыт, полученный в армии, имеет большое значение.</a:t>
            </a:r>
          </a:p>
          <a:p>
            <a:pPr marL="342900" indent="-342900">
              <a:lnSpc>
                <a:spcPct val="89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 Равные доли опрошенных считают, что основы жизненного опыта формируются школой, компанией товарищей и средствами массовой информации. </a:t>
            </a:r>
          </a:p>
          <a:p>
            <a:pPr marL="342900" indent="-342900">
              <a:lnSpc>
                <a:spcPct val="89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Книги перестали быть основой жизненного опыта для около 90 % современной молодёжи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7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27" y="1338040"/>
            <a:ext cx="9144000" cy="5499992"/>
          </a:xfrm>
          <a:solidFill>
            <a:srgbClr val="CCFFCC"/>
          </a:solidFill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подростки начинают задумываться о трудовой деятельности?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что лежит в основе их выбора будущей профессии?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способствует, а что препятствует трудоустройству молодежи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льготы гарантированы несовершеннолетним работникам?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052736"/>
          </a:xfrm>
          <a:solidFill>
            <a:srgbClr val="C5D8A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второй группы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/>
              <a:t>Проблемы трудоустройства.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848103" cy="6926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трудовой деятельности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20405" y="911669"/>
            <a:ext cx="64442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CC"/>
                </a:solidFill>
              </a:rPr>
              <a:t>Заключение трудового договора допускается с 16 лет. Российское законодательство предусматривает устройство на работу с 15-летнего возраста</a:t>
            </a:r>
            <a:r>
              <a:rPr lang="ru-RU" sz="2000" b="1" dirty="0" smtClean="0">
                <a:solidFill>
                  <a:srgbClr val="0000CC"/>
                </a:solidFill>
              </a:rPr>
              <a:t>.                                                                              </a:t>
            </a:r>
            <a:r>
              <a:rPr lang="ru-RU" sz="2000" b="1" dirty="0">
                <a:solidFill>
                  <a:srgbClr val="0000CC"/>
                </a:solidFill>
              </a:rPr>
              <a:t>В отдельных случаях с 14 лет (при условии выполнения легкого труда в свободное от учебы время).</a:t>
            </a:r>
          </a:p>
        </p:txBody>
      </p:sp>
      <p:pic>
        <p:nvPicPr>
          <p:cNvPr id="33798" name="Picture 6" descr="Картинка 1 из 348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60105"/>
            <a:ext cx="1656308" cy="1840342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14720" y="2646348"/>
            <a:ext cx="878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CC"/>
                </a:solidFill>
              </a:rPr>
              <a:t>Несовершеннолетним работникам гарантированы льготы.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8305501" y="2211679"/>
            <a:ext cx="7921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041511"/>
            <a:ext cx="925252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ограничена продолжительность рабочей недели;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оплачиваемый отпуск от 31 календарного дня без права отзыва или замены денежной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компенсацией;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профессиональное обучение за счет работодателя с последующим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трудоустройством;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на установление испытательного срока и приема на работу, которая требует специальной подготовки и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знаний;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труда на тяжелых, подземных работах, а также работах, связанных с опасными, вредными условиями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труда;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труда в ночных сменах, привлечение к сверхурочным работам, служебным командировкам, работе в выходные/праздничные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дни;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на работу вахтовым методом, по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совместительству;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обязательное медицинское обследование (предварительное, периодическое);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 на привлечение к работе  которая может причинить вред нравственному развитию (работа в ночных заведениях (клубы, кабаре), игорном бизнесе.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увольнение подростка возможно с одобрения комиссии по делам несовершеннолетних и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госинспекции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труда.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60" y="1340768"/>
            <a:ext cx="9062156" cy="54006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 развития современного образования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в юношеском возрасте имеет проблема образования?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свидетельствует о сохранении престижа образования в нашем обществе?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аргументы за и против платного образования в России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247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третьей группы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/>
              <a:t>Проблемы получения образования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8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«Может ли бесплатное образование быть качественным?».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sigmaschool.ru/sigma-ege/task_img/24/3a0f0957cecad30372ba26f3ec0f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40334" cy="3247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071942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вывод можно сделать на основании данных диаграммы?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Большинство отвечавших испытали затруднение при ответе на вопрос.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Среди респондентов преобладают те, кто считает, что плата за образование гарантирует его качество.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Доля сторонников платного образования превышает долю тех, кто не считает оплату обучения гарантией его качества.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Пятая доля опрошенных относятся к образованию как к услуге.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Социологическими службами стран Z и Y был проведён опрос группы граждан. Был задан вопрос: «Удовлетворены ли Вы качеством образования в стране?».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sigmaschool.ru/sigma-ege/task_img/32/769088222794025f052431b69cb57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71638"/>
            <a:ext cx="5715040" cy="33431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вывод можно сделать на основе диаграммы?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В стране Z каждый третий опрошенный признаёт невысокое качество общего образования.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Наименьшие доли опрошенных обеих стран считают высоким качество начального образования.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Наибольшие доли опрошенных обеих стран считают качество образования удовлетворительным.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Доля людей, удовлетворённых качеством образования, в стране Z больше, чем в стране У.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0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844" y="1438573"/>
            <a:ext cx="9062156" cy="54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определение, что такое молодёжная субкультура? 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субкультура отличаться от доминирующей культуры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мотивы,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побуждающие молодёжь примыкать к тому или иному типу субкультур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0527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четвертой группы</a:t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молодежной субкультуры</a:t>
            </a:r>
          </a:p>
        </p:txBody>
      </p:sp>
    </p:spTree>
    <p:extLst>
      <p:ext uri="{BB962C8B-B14F-4D97-AF65-F5344CB8AC3E}">
        <p14:creationId xmlns:p14="http://schemas.microsoft.com/office/powerpoint/2010/main" xmlns="" val="2885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0" y="1052736"/>
            <a:ext cx="3513636" cy="28083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 </a:t>
            </a:r>
            <a:r>
              <a:rPr lang="ru-RU" sz="2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определённого </a:t>
            </a:r>
            <a:r>
              <a:rPr lang="ru-RU" sz="2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поколения, характеризующаяся </a:t>
            </a:r>
            <a:r>
              <a:rPr lang="ru-RU" sz="2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общностью стиля </a:t>
            </a:r>
            <a:r>
              <a:rPr lang="ru-RU" sz="2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жизни</a:t>
            </a:r>
            <a:r>
              <a:rPr lang="ru-RU" sz="2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манер поведения, </a:t>
            </a:r>
            <a:r>
              <a:rPr lang="ru-RU" sz="24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групповых норм </a:t>
            </a:r>
            <a:r>
              <a:rPr lang="ru-RU" sz="2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стереотипов. </a:t>
            </a:r>
            <a:br>
              <a:rPr lang="ru-RU" sz="24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828092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Молодёжная субкультура-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714752"/>
            <a:ext cx="3857620" cy="1785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Панки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– свободные от обязательств люди</a:t>
            </a: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Хиппи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– миролюбивые философы</a:t>
            </a: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Скинхеды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– защитники территории</a:t>
            </a: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None/>
            </a:pPr>
            <a:r>
              <a:rPr lang="ru-RU" b="1" u="sng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Эмо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–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депрессивная молодежь</a:t>
            </a: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Готы </a:t>
            </a: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– мрачные приверженцы мистики</a:t>
            </a: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User\Desktop\0003-002-Samye-rasprostranennye-subkultu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7892" y="1142984"/>
            <a:ext cx="5376108" cy="53761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500702"/>
            <a:ext cx="3643306" cy="140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Рокеры </a:t>
            </a:r>
          </a:p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Геймеры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Байкеры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Растаманы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85000"/>
              </a:lnSpc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Рэперы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4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Спайдограмма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графическое изображение в виде паутины</a:t>
            </a:r>
            <a:r>
              <a:rPr lang="ru-RU" sz="27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7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rgbClr val="B3E23E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43240" y="2928934"/>
            <a:ext cx="2928958" cy="17859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5786454"/>
            <a:ext cx="571504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86578" y="2643182"/>
            <a:ext cx="714380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86776" y="1428736"/>
            <a:ext cx="642942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3240" y="6215082"/>
            <a:ext cx="571504" cy="6429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472" y="1428736"/>
            <a:ext cx="2071702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социальная группа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72396" y="6000768"/>
            <a:ext cx="642942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072462" y="3571876"/>
            <a:ext cx="642942" cy="6429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2643182"/>
            <a:ext cx="714348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28860" y="5286388"/>
            <a:ext cx="642942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20" y="4500570"/>
            <a:ext cx="2057408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Субкультура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29454" y="4572008"/>
            <a:ext cx="2214546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статус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143504" y="1571612"/>
            <a:ext cx="642942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286512" y="1357298"/>
            <a:ext cx="1571636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42976" y="3286124"/>
            <a:ext cx="642942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57620" y="5429264"/>
            <a:ext cx="214314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2844" y="3714752"/>
            <a:ext cx="642910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428728" y="5857892"/>
            <a:ext cx="642942" cy="50006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8001024" y="1714488"/>
            <a:ext cx="71438" cy="35719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16036751" flipH="1">
            <a:off x="6036356" y="1619118"/>
            <a:ext cx="74749" cy="428628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13466493" flipH="1">
            <a:off x="731563" y="2233927"/>
            <a:ext cx="45719" cy="475961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1428728" y="4000504"/>
            <a:ext cx="71438" cy="50006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870688">
            <a:off x="8184591" y="4220367"/>
            <a:ext cx="87060" cy="335871"/>
          </a:xfrm>
          <a:prstGeom prst="upArrow">
            <a:avLst>
              <a:gd name="adj1" fmla="val 50000"/>
              <a:gd name="adj2" fmla="val 5077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525603" flipH="1">
            <a:off x="2748106" y="2064381"/>
            <a:ext cx="132574" cy="1461727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10620994">
            <a:off x="7081479" y="2291794"/>
            <a:ext cx="53137" cy="353009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3063822" flipH="1">
            <a:off x="6096769" y="2199326"/>
            <a:ext cx="147566" cy="121126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4273548" flipH="1">
            <a:off x="2656426" y="3781481"/>
            <a:ext cx="136452" cy="121126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6828015" flipH="1">
            <a:off x="6280977" y="4023296"/>
            <a:ext cx="159555" cy="121126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404810" cy="303608"/>
          </a:xfrm>
          <a:prstGeom prst="rect">
            <a:avLst/>
          </a:prstGeom>
          <a:noFill/>
        </p:spPr>
      </p:pic>
      <p:pic>
        <p:nvPicPr>
          <p:cNvPr id="38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6072206"/>
            <a:ext cx="404810" cy="303608"/>
          </a:xfrm>
          <a:prstGeom prst="rect">
            <a:avLst/>
          </a:prstGeom>
          <a:noFill/>
        </p:spPr>
      </p:pic>
      <p:pic>
        <p:nvPicPr>
          <p:cNvPr id="4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3714752"/>
            <a:ext cx="404810" cy="303608"/>
          </a:xfrm>
          <a:prstGeom prst="rect">
            <a:avLst/>
          </a:prstGeom>
          <a:noFill/>
        </p:spPr>
      </p:pic>
      <p:pic>
        <p:nvPicPr>
          <p:cNvPr id="41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404810" cy="303608"/>
          </a:xfrm>
          <a:prstGeom prst="rect">
            <a:avLst/>
          </a:prstGeom>
          <a:noFill/>
        </p:spPr>
      </p:pic>
      <p:pic>
        <p:nvPicPr>
          <p:cNvPr id="42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404810" cy="303608"/>
          </a:xfrm>
          <a:prstGeom prst="rect">
            <a:avLst/>
          </a:prstGeom>
          <a:noFill/>
        </p:spPr>
      </p:pic>
      <p:pic>
        <p:nvPicPr>
          <p:cNvPr id="43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786058"/>
            <a:ext cx="404810" cy="303608"/>
          </a:xfrm>
          <a:prstGeom prst="rect">
            <a:avLst/>
          </a:prstGeom>
          <a:noFill/>
        </p:spPr>
      </p:pic>
      <p:pic>
        <p:nvPicPr>
          <p:cNvPr id="44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52" y="1643050"/>
            <a:ext cx="404810" cy="303608"/>
          </a:xfrm>
          <a:prstGeom prst="rect">
            <a:avLst/>
          </a:prstGeom>
          <a:noFill/>
        </p:spPr>
      </p:pic>
      <p:sp>
        <p:nvSpPr>
          <p:cNvPr id="45" name="Стрелка вверх 44"/>
          <p:cNvSpPr/>
          <p:nvPr/>
        </p:nvSpPr>
        <p:spPr>
          <a:xfrm rot="12193634">
            <a:off x="738857" y="5350506"/>
            <a:ext cx="65648" cy="50006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 rot="10800000">
            <a:off x="7858148" y="5500702"/>
            <a:ext cx="71438" cy="428628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>
            <a:off x="9072562" y="6215082"/>
            <a:ext cx="71438" cy="50006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20171348">
            <a:off x="634235" y="4281843"/>
            <a:ext cx="45719" cy="320560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404810" cy="303608"/>
          </a:xfrm>
          <a:prstGeom prst="rect">
            <a:avLst/>
          </a:prstGeom>
          <a:noFill/>
        </p:spPr>
      </p:pic>
      <p:pic>
        <p:nvPicPr>
          <p:cNvPr id="5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000768"/>
            <a:ext cx="404810" cy="303608"/>
          </a:xfrm>
          <a:prstGeom prst="rect">
            <a:avLst/>
          </a:prstGeom>
          <a:noFill/>
        </p:spPr>
      </p:pic>
      <p:pic>
        <p:nvPicPr>
          <p:cNvPr id="51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000768"/>
            <a:ext cx="404810" cy="303608"/>
          </a:xfrm>
          <a:prstGeom prst="rect">
            <a:avLst/>
          </a:prstGeom>
          <a:noFill/>
        </p:spPr>
      </p:pic>
      <p:pic>
        <p:nvPicPr>
          <p:cNvPr id="52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429264"/>
            <a:ext cx="404810" cy="303608"/>
          </a:xfrm>
          <a:prstGeom prst="rect">
            <a:avLst/>
          </a:prstGeom>
          <a:noFill/>
        </p:spPr>
      </p:pic>
      <p:sp>
        <p:nvSpPr>
          <p:cNvPr id="53" name="Стрелка вверх 52"/>
          <p:cNvSpPr/>
          <p:nvPr/>
        </p:nvSpPr>
        <p:spPr>
          <a:xfrm rot="10139494">
            <a:off x="1620782" y="5400267"/>
            <a:ext cx="56483" cy="395216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7465268" flipH="1">
            <a:off x="2268137" y="5124289"/>
            <a:ext cx="58930" cy="358619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4035635">
            <a:off x="3804349" y="6053177"/>
            <a:ext cx="99805" cy="348111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7849055">
            <a:off x="6053522" y="5962306"/>
            <a:ext cx="61434" cy="356342"/>
          </a:xfrm>
          <a:prstGeom prst="upArrow">
            <a:avLst>
              <a:gd name="adj1" fmla="val 50000"/>
              <a:gd name="adj2" fmla="val 4612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9812812" flipH="1">
            <a:off x="4728792" y="4712297"/>
            <a:ext cx="77128" cy="659765"/>
          </a:xfrm>
          <a:prstGeom prst="up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15074" y="6072206"/>
            <a:ext cx="571504" cy="6429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0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6357958"/>
            <a:ext cx="404810" cy="303608"/>
          </a:xfrm>
          <a:prstGeom prst="rect">
            <a:avLst/>
          </a:prstGeom>
          <a:noFill/>
        </p:spPr>
      </p:pic>
      <p:pic>
        <p:nvPicPr>
          <p:cNvPr id="61" name="Picture 2" descr="C:\Users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6215082"/>
            <a:ext cx="404810" cy="30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78579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нарушения социализации молодежи: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7150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Дефекты воспитания.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воспитательной функции семьи.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Кризис системы школьного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профессионального образования.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Перекладывание ответственности.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занятости молодежи.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четких ценностных ориентаций 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российском обществе.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средств массовой информации 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подрастающее поколение.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Неорганизованность досуга молодежи.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  <a:solidFill>
            <a:srgbClr val="CCFFFF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0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10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 перечисленных критериев  позволяют определить, достиг ли молодой  человек статуса взрослого:</a:t>
            </a:r>
          </a:p>
          <a:p>
            <a:pPr marL="452438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независимость,</a:t>
            </a:r>
          </a:p>
          <a:p>
            <a:pPr marL="452438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проживание отдельно от родителей,</a:t>
            </a:r>
          </a:p>
          <a:p>
            <a:pPr marL="452438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вступление в брак,</a:t>
            </a:r>
          </a:p>
          <a:p>
            <a:pPr marL="452438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ребенка,</a:t>
            </a:r>
          </a:p>
          <a:p>
            <a:pPr marL="452438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способность отвечать перед законом,</a:t>
            </a:r>
          </a:p>
          <a:p>
            <a:pPr marL="452438" lvl="0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образования, получение профессии,</a:t>
            </a:r>
          </a:p>
          <a:p>
            <a:pPr marL="452438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самостоятельной трудовой деятельности,</a:t>
            </a:r>
          </a:p>
          <a:p>
            <a:pPr marL="452438" lvl="0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приобретение гражданских и политических прав,</a:t>
            </a:r>
          </a:p>
          <a:p>
            <a:pPr marL="452438" indent="-452438">
              <a:spcBef>
                <a:spcPts val="600"/>
              </a:spcBef>
              <a:buFont typeface="Wingdings" pitchFamily="2" charset="2"/>
              <a:buChar char="v"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осознание ответственности за свои поступки.</a:t>
            </a:r>
            <a:endParaRPr lang="ru-RU" sz="104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Какой из этих критериев, на ваш взгляд,  является определяющим?</a:t>
            </a:r>
          </a:p>
          <a:p>
            <a:pPr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500726" cy="428604"/>
          </a:xfrm>
          <a:solidFill>
            <a:srgbClr val="66FF99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Задания  для пятой группы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9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40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dk1"/>
                </a:solidFill>
              </a:rPr>
              <a:t/>
            </a:r>
            <a:br>
              <a:rPr lang="ru-RU" b="1" dirty="0" smtClean="0">
                <a:solidFill>
                  <a:schemeClr val="dk1"/>
                </a:solidFill>
              </a:rPr>
            </a:br>
            <a:r>
              <a:rPr lang="ru-RU" b="1" dirty="0" smtClean="0">
                <a:solidFill>
                  <a:schemeClr val="dk1"/>
                </a:solidFill>
              </a:rPr>
              <a:t>Основные направления ГМП:</a:t>
            </a:r>
            <a:r>
              <a:rPr lang="ru-RU" sz="4800" b="1" i="1" dirty="0" smtClean="0">
                <a:solidFill>
                  <a:schemeClr val="dk1"/>
                </a:solidFill>
              </a:rPr>
              <a:t> </a:t>
            </a:r>
            <a:r>
              <a:rPr lang="ru-RU" sz="4800" dirty="0" smtClean="0">
                <a:solidFill>
                  <a:schemeClr val="dk1"/>
                </a:solidFill>
              </a:rPr>
              <a:t/>
            </a:r>
            <a:br>
              <a:rPr lang="ru-RU" sz="48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соблюдения прав молодежи; 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гарантий в сфере труда и занятости молодежи; 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молодой семьи;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поддержка талантливой молодежи; 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условий, способствующих физическому и духовному развитию молодежи (</a:t>
            </a:r>
            <a:r>
              <a:rPr lang="ru-RU" sz="2800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привлечение молодежи к занятию спортом, развитие молодежных и детских клубов и организаций)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деятельности молодежных и детских объединений;</a:t>
            </a:r>
          </a:p>
          <a:p>
            <a:pPr>
              <a:spcBef>
                <a:spcPts val="60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международным молодежным обменам.</a:t>
            </a:r>
          </a:p>
          <a:p>
            <a:pPr>
              <a:spcBef>
                <a:spcPts val="600"/>
              </a:spcBef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331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 СОВРЕМЕННОЙ  МОЛОДЕЖИ</a:t>
            </a:r>
            <a:endParaRPr lang="ru-RU" sz="36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Вставьте пропущенное слово:</a:t>
            </a:r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«Человек -раб, потому, что … трудна, рабство же легко».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Н.А.Бердяев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СВОБОДА</a:t>
            </a:r>
            <a:endParaRPr lang="ru-RU" sz="6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Вставьте пропущенное слово:</a:t>
            </a:r>
          </a:p>
          <a:p>
            <a:pPr marL="0" indent="0">
              <a:buNone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«Пессимист, оказавшись перед … из двух зол, выбирает оба».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Оскар Уайльд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ВЫБОР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331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 СОВРЕМЕННОЙ  МОЛОДЕЖИ</a:t>
            </a:r>
            <a:endParaRPr lang="ru-RU" sz="36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4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Вставьте пропущенное слово</a:t>
            </a:r>
          </a:p>
          <a:p>
            <a:pPr marL="0" indent="0">
              <a:buNone/>
            </a:pPr>
            <a:r>
              <a:rPr lang="ru-RU" sz="6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«Нужно, чтобы человек понял, что он творец и хозяин мира, что на нём … за все несчастья земли и что ему принадлежит слава за всё хорошее, что есть в жизни»</a:t>
            </a:r>
          </a:p>
          <a:p>
            <a:pPr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                             (Р.Ролан)</a:t>
            </a:r>
          </a:p>
          <a:p>
            <a:pPr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8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ОТВЕТСТВЕННОСТЬ</a:t>
            </a:r>
            <a:endParaRPr lang="ru-RU" sz="8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8331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 СОВРЕМЕННОЙ  МОЛОДЕЖИ</a:t>
            </a:r>
            <a:endParaRPr lang="ru-RU" sz="36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0"/>
            <a:ext cx="8856984" cy="1412776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Выскажите свою точку зрения по высказанной проблеме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2619"/>
            <a:ext cx="9144000" cy="5096544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Молодёжь в современном обществе ничего не решает, от неё мало что зависит.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молодёжь знает, что ей нужно в будущем, и она определяет многое.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Молодёжи многое дано, но ещё больше предстоит сделать.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олодежь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и готова отвечать за общество, в котором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живет.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69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1643042" y="214290"/>
            <a:ext cx="5786478" cy="681405"/>
          </a:xfr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МОЛОДОСТЬ – ЭТО: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9001156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профессии и своего места в жизни.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мировоззрения и жизненных </a:t>
            </a:r>
          </a:p>
          <a:p>
            <a:pPr lvl="0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ценностей.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спутника жизни и создание семьи.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экономической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независимости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социально ответственного  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поведения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1744"/>
            <a:ext cx="8229600" cy="1143000"/>
          </a:xfrm>
        </p:spPr>
        <p:txBody>
          <a:bodyPr/>
          <a:lstStyle/>
          <a:p>
            <a:r>
              <a:rPr lang="ru-RU" b="1" dirty="0" smtClean="0"/>
              <a:t> Выводы урока: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42148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b="1" dirty="0" smtClean="0"/>
              <a:t>проблема молодежи была актуальна во все времена;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b="1" dirty="0" smtClean="0"/>
              <a:t>нельзя однозначно судить о современной молодежи;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b="1" dirty="0" smtClean="0"/>
              <a:t>в жизни современных молодых людей много проблем, которые требуют внимания и разрешения;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b="1" dirty="0" smtClean="0"/>
              <a:t>молодежь в нашем обществе неоднородна,  имеет разные  цели и ценностные ориентации;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b="1" dirty="0" smtClean="0"/>
              <a:t>молодёжи необходима государственная поддержка;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ru-RU" sz="2800" b="1" dirty="0" smtClean="0"/>
              <a:t>молодежь – это обновляющая сила общества.</a:t>
            </a:r>
          </a:p>
        </p:txBody>
      </p:sp>
      <p:pic>
        <p:nvPicPr>
          <p:cNvPr id="3074" name="Picture 2" descr="C:\Users\User\Desktop\1441878396_vyvod.jpg"/>
          <p:cNvPicPr>
            <a:picLocks noChangeAspect="1" noChangeArrowheads="1"/>
          </p:cNvPicPr>
          <p:nvPr/>
        </p:nvPicPr>
        <p:blipFill>
          <a:blip r:embed="rId2"/>
          <a:srcRect t="3333" r="13599" b="9999"/>
          <a:stretch>
            <a:fillRect/>
          </a:stretch>
        </p:blipFill>
        <p:spPr bwMode="auto">
          <a:xfrm>
            <a:off x="642910" y="0"/>
            <a:ext cx="4747830" cy="2285992"/>
          </a:xfrm>
          <a:prstGeom prst="rect">
            <a:avLst/>
          </a:prstGeom>
          <a:noFill/>
        </p:spPr>
      </p:pic>
      <p:pic>
        <p:nvPicPr>
          <p:cNvPr id="9" name="Picture 5" descr="C:\Users\User\Desktop\1384828772_694483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348"/>
            <a:ext cx="3143272" cy="21731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2968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текст и выполните задания С1 —С4.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142908" y="428604"/>
            <a:ext cx="9286908" cy="61436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Участие в труде 14—15-летних подростков является результатом снижения уровня жизни населения.                            Чем ниже семейный доход, тем в большей степени семья заинтересована в трудовой деятельности подростка. Именно семья в данном случае может стимулировать прекращение образования и выход на рынок труда неквалифицированного работника. Трудовые перспективы молодого человека в данном случае неблагоприятны: существует реальная опасность навсегда закрепиться в сфере неквалифицированного, как правило, физического труда, что чревато люмпенизацией работника, переходом его в маргинальные слои общества. Эпизодическое участие 14—15-летних подростков в трудовой деятельности, не сопровождающееся прекращением получения образования (например, в период летних школьных каникул), может оцениваться как положительное явление, отвечающее интересам подростка и общества. В данном случае речь идёт о начальных этапах адаптации к трудовой деятельности, о выработке стереотипа трудового поведения в рыночной среде.</a:t>
            </a:r>
            <a:br>
              <a:rPr lang="ru-RU" sz="5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     Осознанное формирование материальных стимулов к труду отмечается у 16—17-летних молодых людей.                      Это связано с расширением объёма их материальных и духовных потребностей, а также продолжающимся процессом социализации. В этом же возрасте происходит активный поиск и выбор вида будущей профессиональной деятельности. Процесс получения профессиональных знаний, умений и навыков наиболее интенсивно протекает в группе 18—20-летних. Конкретные сроки профессионального обучения могут, безусловно, варьироваться в зависимости от специфики жизненных условий молодого человека, выбора им вида и формы получения образования. Поэтому по ряду поведенческих характеристик эта группа примыкает к группе 21—24-летних. В этих рамках большинство молодёжи заканчивает профессиональное обучение и стремится уже не к эпизодической, а к постоянной занятости. </a:t>
            </a:r>
            <a:br>
              <a:rPr lang="ru-RU" sz="5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    Среди характеристик трудовой деятельности на первый план выдвигаются гарантии занятости, возможности профессионального развития и должностного роста. Поэтому молодые люди стремятся и к получению дополнительных умений и навыков. Именно в возрасте 21—24 лет большинство молодых людей испытывают так называемый «шок от реальности», связанный с тем, что их идеальные представления о будущей трудовой деятельности вступают в противоречие с реальной обстановкой на рабочем месте. На этот же возраст приходится и период начального этапа карьеры, характеризующийся вхождением в организацию, нахождением своего места в ней.                                                                                                                         </a:t>
            </a:r>
            <a:r>
              <a:rPr lang="ru-RU" sz="5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2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(Г. Г. Руденко, А. Р. Савелов)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C 1. 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четыре группы молодёжи, участвующие в труде, выделили авторы? Используя содержание текста, назовите основную причину, побуждающую каждую группу к трудовой деятельности.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C 2. 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чём, по мнению авторов, проявляется противоречивый характер участия подростков в трудовой деятельности (укажите позитивные и негативные последствия)?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C 3 .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Как авторы характеризуют «шок от реальности», переживаемый работниками в возрасте 21—24 лет? Используя знания обществоведческого курса и факты общественной жизни, назовите три причины такого состояния молодых работников.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C 4 .</a:t>
            </a: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Существует мнение, что государство и общество должны принимать специальные меры содействия в трудоустройстве подростков и молодёжи. С опорой на знания обществоведческого курса, факты общественной жизни и личный социальный опыт, приведите три аргумента в обоснование этого мнения.</a:t>
            </a:r>
          </a:p>
          <a:p>
            <a:pPr>
              <a:buNone/>
            </a:pPr>
            <a:endParaRPr lang="ru-RU" sz="5600" dirty="0"/>
          </a:p>
        </p:txBody>
      </p:sp>
    </p:spTree>
    <p:extLst>
      <p:ext uri="{BB962C8B-B14F-4D97-AF65-F5344CB8AC3E}">
        <p14:creationId xmlns="" xmlns:p14="http://schemas.microsoft.com/office/powerpoint/2010/main" val="36896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Спайдограмма</a:t>
            </a:r>
            <a:r>
              <a:rPr lang="ru-RU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  <a:br>
              <a:rPr lang="ru-RU" b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50"/>
                </a:solidFill>
              </a:rPr>
            </a:b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Содержимое 4" descr="C:\Users\User\Desktop\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подросток какой он?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я вижу себя и своих сверстников? Это непростой вопрос для любого человека.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Нашим бабушкам и дедушкам, по-моему, было намного легче воспитывать своих детей, то есть наших родителей. Они все жили в другой стране. Сейчас много рассуждают над тем, хорошо тогда было или плохо,    я этим заниматься не буду, но я точно знаю одно – тогда была определённая идеология, и в соответствии с ней строилась жизнь граждан той страны. Дома, в школе, летнем лагере, во всевозможных кружках и секциях подрастающее поколение воспитывали одинаково. Для всех был единый кодекс чести и единые правила, не было никаких противоречий. Конечно, не всегда всё шло гладко, но чаще это были исключения из правил.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 время дело обстоит иначе. Современным детям и подросткам бывает очень сложно соответствовать определённому образцу, идеалу, особенно когда у каждого из взрослых он свой: у папы один, у мамы – другой, у учителей – третий, у тренера по танцам – четвёртый и так до бесконечности.                    А нужно ли вообще современному человеку соответствовать чьим-то представлениям? Сегодня появляется много информации, она не всегда нужная и полезная, но льётся непрерывным потоком отовсюду, и поток этот контролировать не может никто, даже взрослые. Однако этого требуют от молодых ещё несформировавшихся личностей. На них ложатся недетские проблемы. Они теряются в обилии информации, им сложнее себя найти и сделать выбор. Я и мои сверстники живём в атмосфере неопределённости, но при этом должны нести ответственность за неправильный выбор наравне со взрослыми.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Современных подростков можно назвать панками, готами, </a:t>
            </a:r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мажорами или ещё как-то. Всё это говорит о том, что молодые люди сегодня – это свободные личности, и эта свобода делает их смелыми, иногда бесстрашными. Без этого сложно было бы выражать своё мнение, заявлять о своих правах и отстаивать их. Они уверены в себе, уверены настолько, что не боятся выделиться из толпы, выражать свои мысли вслух заявлять о том, что у них есть проблемы и откровенно обсуждать их со взрослыми.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такое множество молодёжных объединений говорит и о том, что подростков очень часто не принимают и не понимают взрослые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Немало критики в адрес молодежи. А ведь среди них много талантливых людей, но далеко не все взрослые на основании своего прошлого опыта могут разглядеть в ком-то из них  эти способности. Среди них много добрых, честных,  благородных, открытых миру людей. Но как чаще всего встречает их этот мир? Я думаю, что ответ на этот вопрос очевиден.</a:t>
            </a: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68363"/>
          </a:xfrm>
        </p:spPr>
        <p:txBody>
          <a:bodyPr/>
          <a:lstStyle/>
          <a:p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План урока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836613"/>
            <a:ext cx="8318529" cy="4592651"/>
          </a:xfrm>
          <a:noFill/>
          <a:ln w="3492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Молодежь как социальная группа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Гражданское совершеннолетие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и профессиональная подготовка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 трудовой деятельности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Молодежная субкультура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643998" cy="26432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643998" cy="1785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«Наша молодежь любит роскошь, она дурно воспитана, она насмехается над начальством и нисколько не уважает стариков. Наши нынешние дети стали тиранами; они не встают, когда в комнату входит пожилой человек, перечат своим родителям. Попросту говоря, они очень плохие».     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8643998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«Я утратил всякие надежды относительно будущего нашей страны, если сегодняшняя молодежь завтра возьмет в свои руки бразды правления, ибо эта молодежь невыносима, невыдержанна, просто ужасна».                                                                   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8643998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«Наш мир достиг критической стадии. Дети больше не слушаются своих родителей. Видимо, конец мира уже не очень далек».</a:t>
            </a:r>
          </a:p>
          <a:p>
            <a:pPr algn="r">
              <a:buNone/>
            </a:pPr>
            <a:r>
              <a:rPr lang="ru-RU" sz="2000" b="1" i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636"/>
            <a:ext cx="8643998" cy="1643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«Эта молодежь растленна до глубины души. Молодые люди злокозненны и нерадивы. Никогда они не будут походить на молодежь былых времен. Младое поколение сегодняшнего дня не сумеет сохранить нашу культуру».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8643998" cy="26432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643998" cy="1785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«Наша молодежь любит роскошь, она дурно воспитана, она насмехается над начальством и нисколько не уважает стариков. Наши нынешние дети стали тиранами; они не встают, когда в комнату входит пожилой человек, перечат своим родителям. Попросту говоря, они очень плохие». </a:t>
            </a:r>
            <a:r>
              <a:rPr lang="ru-RU" sz="2400" b="1" dirty="0" smtClean="0">
                <a:solidFill>
                  <a:srgbClr val="C00000"/>
                </a:solidFill>
              </a:rPr>
              <a:t>Сократ (470-399 гг. до н. э.)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8643998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«Я утратил всякие надежды относительно будущего нашей страны, если сегодняшняя молодежь завтра возьмет в свои руки бразды правления, ибо эта молодежь невыносима, невыдержанна, просто ужасна».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Гесиод (</a:t>
            </a:r>
            <a:r>
              <a:rPr lang="ru-RU" sz="2400" b="1" dirty="0" err="1" smtClean="0">
                <a:solidFill>
                  <a:srgbClr val="C00000"/>
                </a:solidFill>
              </a:rPr>
              <a:t>ок</a:t>
            </a:r>
            <a:r>
              <a:rPr lang="ru-RU" sz="2400" b="1" dirty="0" smtClean="0">
                <a:solidFill>
                  <a:srgbClr val="C00000"/>
                </a:solidFill>
              </a:rPr>
              <a:t>. 720 г. до н. э.)</a:t>
            </a:r>
            <a:r>
              <a:rPr lang="ru-RU" sz="2200" b="1" dirty="0" smtClean="0">
                <a:solidFill>
                  <a:srgbClr val="C00000"/>
                </a:solidFill>
              </a:rPr>
              <a:t>   </a:t>
            </a:r>
            <a:r>
              <a:rPr lang="ru-RU" sz="2200" b="1" dirty="0" smtClean="0">
                <a:solidFill>
                  <a:schemeClr val="tx1"/>
                </a:solidFill>
              </a:rPr>
              <a:t>                     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86190"/>
            <a:ext cx="8643998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«Наш мир достиг критической стадии. Дети больше не слушаются своих родителей. Видимо, конец мира уже не очень далек».</a:t>
            </a:r>
          </a:p>
          <a:p>
            <a:pPr>
              <a:buClr>
                <a:schemeClr val="accent2"/>
              </a:buClr>
            </a:pPr>
            <a:r>
              <a:rPr lang="ru-RU" sz="2200" b="1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ru-RU" sz="2400" b="1" i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Египетский жрец (2000 лет до н. э.)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pPr>
              <a:buClr>
                <a:schemeClr val="accent2"/>
              </a:buClr>
            </a:pPr>
            <a:endParaRPr lang="ru-RU" sz="2200" b="1" dirty="0" smtClean="0">
              <a:solidFill>
                <a:schemeClr val="tx1"/>
              </a:solidFill>
            </a:endParaRPr>
          </a:p>
          <a:p>
            <a:pPr algn="r">
              <a:buNone/>
            </a:pPr>
            <a:r>
              <a:rPr lang="ru-RU" sz="2000" b="1" i="1" dirty="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636"/>
            <a:ext cx="8643998" cy="16430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ru-RU" sz="2200" b="1" dirty="0" smtClean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</a:rPr>
              <a:t>«Эта молодежь растленна до глубины души. Молодые люди злокозненны и нерадивы. Никогда они не будут походить на молодежь былых времен. Младое поколение сегодняшнего дня не сумеет сохранить нашу культуру».   </a:t>
            </a:r>
            <a:r>
              <a:rPr lang="ru-RU" sz="2400" b="1" dirty="0" smtClean="0">
                <a:solidFill>
                  <a:srgbClr val="C00000"/>
                </a:solidFill>
              </a:rPr>
              <a:t>г.Вавилон (3000 лет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до н.э.)</a:t>
            </a:r>
          </a:p>
          <a:p>
            <a:pPr>
              <a:buClr>
                <a:schemeClr val="accent2"/>
              </a:buClr>
            </a:pPr>
            <a:endParaRPr lang="ru-RU" sz="2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0298" y="3000372"/>
            <a:ext cx="3500462" cy="5715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66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6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Кто мы?</a:t>
            </a:r>
            <a:br>
              <a:rPr lang="ru-RU" sz="6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dirty="0" smtClean="0"/>
              <a:t> </a:t>
            </a:r>
          </a:p>
        </p:txBody>
      </p:sp>
      <p:pic>
        <p:nvPicPr>
          <p:cNvPr id="11" name="Содержимое 10" descr="DSC_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02767">
            <a:off x="4662867" y="484365"/>
            <a:ext cx="4326856" cy="286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12" descr="image (41).jpg"/>
          <p:cNvPicPr>
            <a:picLocks noChangeAspect="1"/>
          </p:cNvPicPr>
          <p:nvPr/>
        </p:nvPicPr>
        <p:blipFill>
          <a:blip r:embed="rId4" cstate="print"/>
          <a:srcRect l="37321" t="8839" r="14075" b="34339"/>
          <a:stretch>
            <a:fillRect/>
          </a:stretch>
        </p:blipFill>
        <p:spPr>
          <a:xfrm>
            <a:off x="4214810" y="3571876"/>
            <a:ext cx="2099487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4" descr="IMG_4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90105">
            <a:off x="179236" y="427084"/>
            <a:ext cx="4030555" cy="268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image (20)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 l="6340" t="5009" r="43494" b="25815"/>
          <a:stretch>
            <a:fillRect/>
          </a:stretch>
        </p:blipFill>
        <p:spPr>
          <a:xfrm>
            <a:off x="2357422" y="3429000"/>
            <a:ext cx="185738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DSC_0473.JPG"/>
          <p:cNvPicPr/>
          <p:nvPr/>
        </p:nvPicPr>
        <p:blipFill>
          <a:blip r:embed="rId7" cstate="print"/>
          <a:srcRect l="6000" t="14357" r="4002" b="11804"/>
          <a:stretch>
            <a:fillRect/>
          </a:stretch>
        </p:blipFill>
        <p:spPr bwMode="auto">
          <a:xfrm>
            <a:off x="6357950" y="3571876"/>
            <a:ext cx="228601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DSC_0413.JPG"/>
          <p:cNvPicPr/>
          <p:nvPr/>
        </p:nvPicPr>
        <p:blipFill>
          <a:blip r:embed="rId8" cstate="print"/>
          <a:srcRect t="6820" r="5443" b="4521"/>
          <a:stretch>
            <a:fillRect/>
          </a:stretch>
        </p:blipFill>
        <p:spPr bwMode="auto">
          <a:xfrm>
            <a:off x="214282" y="3571876"/>
            <a:ext cx="2143140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 b="7401"/>
          <a:stretch>
            <a:fillRect/>
          </a:stretch>
        </p:blipFill>
        <p:spPr>
          <a:xfrm>
            <a:off x="4000496" y="0"/>
            <a:ext cx="1002894" cy="928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571604" y="1"/>
            <a:ext cx="5857916" cy="92866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Молодежь - 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Это поколение людей, проходящих стадию взросления, т.е. становления личности, усвоения знаний, социальных ценностей и норм, необходимых для того, чтобы состояться как полноценный и полноправный член общества.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Содержимое 15" descr="F:\DSC_0393.JPG"/>
          <p:cNvPicPr>
            <a:picLocks/>
          </p:cNvPicPr>
          <p:nvPr/>
        </p:nvPicPr>
        <p:blipFill>
          <a:blip r:embed="rId2" cstate="print"/>
          <a:srcRect l="6092" t="30936" r="8314" b="15066"/>
          <a:stretch>
            <a:fillRect/>
          </a:stretch>
        </p:blipFill>
        <p:spPr bwMode="auto">
          <a:xfrm>
            <a:off x="1214414" y="3286124"/>
            <a:ext cx="671517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2143116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социально-демографическая группа, выделяемая на основе возрастных характеристик, особенностей социального положения,  социально-психологических свойств, которые определяются строем, культурой, закономерностями социализации, воспитания данного общества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2216</Words>
  <Application>Microsoft Office PowerPoint</Application>
  <PresentationFormat>Экран (4:3)</PresentationFormat>
  <Paragraphs>263</Paragraphs>
  <Slides>40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Спайдограмма  графическое изображение в виде паутины  </vt:lpstr>
      <vt:lpstr>Спайдограмма  </vt:lpstr>
      <vt:lpstr>План урока</vt:lpstr>
      <vt:lpstr>Слайд 6</vt:lpstr>
      <vt:lpstr>Слайд 7</vt:lpstr>
      <vt:lpstr> Кто мы?   </vt:lpstr>
      <vt:lpstr>Молодежь - ?</vt:lpstr>
      <vt:lpstr>Слайд 10</vt:lpstr>
      <vt:lpstr>     </vt:lpstr>
      <vt:lpstr>     </vt:lpstr>
      <vt:lpstr>Слайд 13</vt:lpstr>
      <vt:lpstr>Какая она молодежь?</vt:lpstr>
      <vt:lpstr>Какая она молодежь?</vt:lpstr>
      <vt:lpstr> Иерархия ценностей современной молодежи </vt:lpstr>
      <vt:lpstr>     </vt:lpstr>
      <vt:lpstr>ПРОБЛЕМЫ МОЛОДЕЖИ В СОВРЕМЕННОМ ОБЩЕСТВЕ</vt:lpstr>
      <vt:lpstr>Слайд 19</vt:lpstr>
      <vt:lpstr>  Вопросы для первой группы Правовой статус молодежи </vt:lpstr>
      <vt:lpstr>СОЦИАЛЬНЫЕ РОЛИ МОЛОДЕЖИ</vt:lpstr>
      <vt:lpstr>Социологи провели репрезентативные опросы 1600 юношей и девушек станы Z. Им задавали вопрос:  «Что в наши дни формирует основы жизненного опыта молодёжи?»</vt:lpstr>
      <vt:lpstr>Вопросы для второй группы Проблемы трудоустройства.</vt:lpstr>
      <vt:lpstr> Начало трудовой деятельности</vt:lpstr>
      <vt:lpstr>Вопросы для третьей группы Проблемы получения образования </vt:lpstr>
      <vt:lpstr>«Может ли бесплатное образование быть качественным?».  </vt:lpstr>
      <vt:lpstr>Социологическими службами стран Z и Y был проведён опрос группы граждан. Был задан вопрос: «Удовлетворены ли Вы качеством образования в стране?». </vt:lpstr>
      <vt:lpstr>Вопросы для четвертой группы Проблемы молодежной субкультуры</vt:lpstr>
      <vt:lpstr>культура определённого поколения, характеризующаяся общностью стиля  жизни, манер поведения, групповых норм и стереотипов.  </vt:lpstr>
      <vt:lpstr>Факторы нарушения социализации молодежи:</vt:lpstr>
      <vt:lpstr> Задания  для пятой группы</vt:lpstr>
      <vt:lpstr> Основные направления ГМП:  </vt:lpstr>
      <vt:lpstr>ЦЕННОСТИ  СОВРЕМЕННОЙ  МОЛОДЕЖИ</vt:lpstr>
      <vt:lpstr>ЦЕННОСТИ  СОВРЕМЕННОЙ  МОЛОДЕЖИ</vt:lpstr>
      <vt:lpstr>ЦЕННОСТИ  СОВРЕМЕННОЙ  МОЛОДЕЖИ</vt:lpstr>
      <vt:lpstr>Выскажите свою точку зрения по высказанной проблеме</vt:lpstr>
      <vt:lpstr>МОЛОДОСТЬ – ЭТО:</vt:lpstr>
      <vt:lpstr> Выводы урока:</vt:lpstr>
      <vt:lpstr>Прочитайте текст и выполните задания С1 —С4.</vt:lpstr>
      <vt:lpstr> Современный подросток какой он?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Арсен</cp:lastModifiedBy>
  <cp:revision>162</cp:revision>
  <dcterms:created xsi:type="dcterms:W3CDTF">2015-12-05T17:57:31Z</dcterms:created>
  <dcterms:modified xsi:type="dcterms:W3CDTF">2019-02-24T15:14:45Z</dcterms:modified>
</cp:coreProperties>
</file>