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82" r:id="rId8"/>
    <p:sldId id="262" r:id="rId9"/>
    <p:sldId id="263" r:id="rId10"/>
    <p:sldId id="290" r:id="rId11"/>
    <p:sldId id="264" r:id="rId12"/>
    <p:sldId id="289" r:id="rId13"/>
    <p:sldId id="294" r:id="rId14"/>
    <p:sldId id="281" r:id="rId15"/>
    <p:sldId id="268" r:id="rId16"/>
    <p:sldId id="285" r:id="rId17"/>
    <p:sldId id="270" r:id="rId18"/>
    <p:sldId id="283" r:id="rId19"/>
    <p:sldId id="291" r:id="rId20"/>
    <p:sldId id="284" r:id="rId21"/>
    <p:sldId id="275" r:id="rId22"/>
    <p:sldId id="286" r:id="rId23"/>
    <p:sldId id="277" r:id="rId24"/>
    <p:sldId id="293" r:id="rId2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ustomXml" Target="../customXml/item4.xml"/><Relationship Id="rId31" Type="http://schemas.openxmlformats.org/officeDocument/2006/relationships/customXml" Target="../customXml/item3.xml"/><Relationship Id="rId30" Type="http://schemas.openxmlformats.org/officeDocument/2006/relationships/customXml" Target="../customXml/item2.xml"/><Relationship Id="rId3" Type="http://schemas.openxmlformats.org/officeDocument/2006/relationships/slide" Target="slides/slide1.xml"/><Relationship Id="rId29" Type="http://schemas.openxmlformats.org/officeDocument/2006/relationships/customXml" Target="../customXml/item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 panose="02040502050405020303"/>
                <a:cs typeface="Georgia" panose="020405020504050203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0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1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2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http://www.rustest.ru/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0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  ПО ТЕМЕ</a:t>
            </a:r>
            <a:endParaRPr sz="2800" dirty="0">
              <a:latin typeface="Georgia" panose="02040502050405020303"/>
              <a:cs typeface="Georgia" panose="02040502050405020303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5</a:t>
            </a:r>
            <a:r>
              <a:rPr sz="4000" b="1" spc="-225" dirty="0" smtClean="0">
                <a:solidFill>
                  <a:srgbClr val="0033CC"/>
                </a:solidFill>
                <a:latin typeface="Georgia" panose="02040502050405020303"/>
                <a:cs typeface="Georgia" panose="02040502050405020303"/>
              </a:rPr>
              <a:t>»</a:t>
            </a:r>
            <a:endParaRPr sz="4000" dirty="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 panose="02020603050405020304"/>
              <a:cs typeface="Times New Roman" panose="02020603050405020304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 panose="02040502050405020303"/>
                <a:cs typeface="Georgia" panose="02040502050405020303"/>
              </a:rPr>
              <a:t>октябрь</a:t>
            </a:r>
            <a:r>
              <a:rPr sz="2800" b="1" spc="-180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800" b="1" spc="-75" dirty="0" smtClean="0">
                <a:latin typeface="Georgia" panose="02040502050405020303"/>
                <a:cs typeface="Georgia" panose="02040502050405020303"/>
              </a:rPr>
              <a:t>20</a:t>
            </a:r>
            <a:r>
              <a:rPr lang="ru-RU" sz="2800" b="1" spc="-75" dirty="0" smtClean="0">
                <a:latin typeface="Georgia" panose="02040502050405020303"/>
                <a:cs typeface="Georgia" panose="02040502050405020303"/>
              </a:rPr>
              <a:t>24</a:t>
            </a:r>
            <a:r>
              <a:rPr sz="2800" b="1" spc="1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800" b="1" spc="-165" dirty="0">
                <a:latin typeface="Georgia" panose="02040502050405020303"/>
                <a:cs typeface="Georgia" panose="02040502050405020303"/>
              </a:rPr>
              <a:t>года</a:t>
            </a:r>
            <a:endParaRPr sz="28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3335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 panose="02040502050405020303"/>
                <a:cs typeface="Georgia" panose="02040502050405020303"/>
              </a:rPr>
              <a:t>3</a:t>
            </a:r>
            <a:r>
              <a:rPr sz="3600" b="1" spc="12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3600" b="1" dirty="0">
                <a:latin typeface="Georgia" panose="02040502050405020303"/>
                <a:cs typeface="Georgia" panose="02040502050405020303"/>
              </a:rPr>
              <a:t>периода </a:t>
            </a:r>
            <a:r>
              <a:rPr sz="3600" b="1" spc="55" dirty="0">
                <a:latin typeface="Georgia" panose="02040502050405020303"/>
                <a:cs typeface="Georgia" panose="02040502050405020303"/>
              </a:rPr>
              <a:t>сдачи</a:t>
            </a:r>
            <a:r>
              <a:rPr sz="3600" b="1" spc="-185" dirty="0">
                <a:latin typeface="Georgia" panose="02040502050405020303"/>
                <a:cs typeface="Georgia" panose="02040502050405020303"/>
              </a:rPr>
              <a:t> </a:t>
            </a:r>
            <a:r>
              <a:rPr sz="3600" b="1" spc="15" dirty="0">
                <a:latin typeface="Georgia" panose="02040502050405020303"/>
                <a:cs typeface="Georgia" panose="02040502050405020303"/>
              </a:rPr>
              <a:t>ЕГЭ</a:t>
            </a:r>
            <a:endParaRPr sz="36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 panose="02020603050405020304"/>
                <a:cs typeface="Times New Roman" panose="02020603050405020304"/>
              </a:rPr>
              <a:t>РАСПИСАНИЕ</a:t>
            </a:r>
            <a:r>
              <a:rPr sz="4400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100" dirty="0">
                <a:latin typeface="Times New Roman" panose="02020603050405020304"/>
                <a:cs typeface="Times New Roman" panose="02020603050405020304"/>
              </a:rPr>
              <a:t>ЕГЭ</a:t>
            </a:r>
            <a:endParaRPr sz="4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sng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ДОСРОЧНЫЙ</a:t>
            </a:r>
            <a:endParaRPr sz="2400" u="sng" dirty="0" smtClean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400" u="sng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ПЕРИОД</a:t>
            </a:r>
            <a:endParaRPr sz="2400" u="sng" dirty="0" smtClean="0">
              <a:latin typeface="Arial" panose="020B0604020202020204"/>
              <a:cs typeface="Arial" panose="020B0604020202020204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 panose="020B0603020202020204"/>
                <a:cs typeface="Trebuchet MS" panose="020B0603020202020204"/>
              </a:rPr>
              <a:t>(</a:t>
            </a:r>
            <a:r>
              <a:rPr lang="ru-RU" sz="2400" b="1" i="1" spc="-135" dirty="0" smtClean="0">
                <a:latin typeface="Trebuchet MS" panose="020B0603020202020204"/>
                <a:cs typeface="Trebuchet MS" panose="020B0603020202020204"/>
              </a:rPr>
              <a:t>март-апрель</a:t>
            </a:r>
            <a:r>
              <a:rPr sz="2400" b="1" i="1" spc="-135" dirty="0" smtClean="0">
                <a:latin typeface="Trebuchet MS" panose="020B0603020202020204"/>
                <a:cs typeface="Trebuchet MS" panose="020B0603020202020204"/>
              </a:rPr>
              <a:t>)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ОСНОВНОЙ</a:t>
            </a:r>
            <a:endParaRPr sz="2400" u="sng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400" u="sng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ПЕРИОД</a:t>
            </a:r>
            <a:endParaRPr sz="2400" u="sng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 panose="020B0603020202020204"/>
                <a:cs typeface="Trebuchet MS" panose="020B0603020202020204"/>
              </a:rPr>
              <a:t>(май-июль)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ДОПОЛНИТЕЛЬНЫЙ</a:t>
            </a:r>
            <a:endParaRPr sz="2400" u="sng" dirty="0">
              <a:latin typeface="Arial" panose="020B0604020202020204"/>
              <a:cs typeface="Arial" panose="020B0604020202020204"/>
            </a:endParaRPr>
          </a:p>
          <a:p>
            <a:pPr marL="1270" algn="ctr">
              <a:lnSpc>
                <a:spcPct val="100000"/>
              </a:lnSpc>
            </a:pPr>
            <a:r>
              <a:rPr sz="2400" u="sng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ПЕРИОД</a:t>
            </a:r>
            <a:endParaRPr sz="2400" u="sng" dirty="0">
              <a:latin typeface="Arial" panose="020B0604020202020204"/>
              <a:cs typeface="Arial" panose="020B0604020202020204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 panose="020B0603020202020204"/>
                <a:cs typeface="Trebuchet MS" panose="020B0603020202020204"/>
              </a:rPr>
              <a:t>(сентябрь)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/>
              <a:t>ПРОЕКТ РАСПИСАНИЯ ЕГЭ </a:t>
            </a:r>
            <a:r>
              <a:rPr lang="ru-RU" sz="2800" dirty="0" smtClean="0"/>
              <a:t>2025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 panose="020B0603020202020204"/>
                <a:cs typeface="Trebuchet MS" panose="020B0603020202020204"/>
              </a:rPr>
              <a:t>12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04775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23 </a:t>
            </a:r>
            <a:r>
              <a:rPr lang="ru-RU" sz="2000" b="1" dirty="0" smtClean="0">
                <a:solidFill>
                  <a:srgbClr val="FF0000"/>
                </a:solidFill>
              </a:rPr>
              <a:t>мая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география, литература и химия;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28 </a:t>
            </a:r>
            <a:r>
              <a:rPr lang="ru-RU" sz="2000" b="1" dirty="0" smtClean="0">
                <a:solidFill>
                  <a:srgbClr val="FF0000"/>
                </a:solidFill>
              </a:rPr>
              <a:t>мая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русский язык;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31 мая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базовая и профильная математика;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4 июня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обществознание,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физика;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7 и 8 </a:t>
            </a:r>
            <a:r>
              <a:rPr lang="ru-RU" sz="2000" b="1" dirty="0" smtClean="0">
                <a:solidFill>
                  <a:srgbClr val="FF0000"/>
                </a:solidFill>
              </a:rPr>
              <a:t>июня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Информатика и иностранные языки (устная часть);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11 </a:t>
            </a:r>
            <a:r>
              <a:rPr lang="ru-RU" sz="2000" b="1" dirty="0" smtClean="0">
                <a:solidFill>
                  <a:srgbClr val="FF0000"/>
                </a:solidFill>
              </a:rPr>
              <a:t>июня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биология,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история, письменная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часть по иностранным языкам;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РЕЗЕРВ</a:t>
            </a:r>
            <a:r>
              <a:rPr lang="ru-RU" b="1" dirty="0" smtClean="0">
                <a:solidFill>
                  <a:srgbClr val="FF0000"/>
                </a:solidFill>
              </a:rPr>
              <a:t>: с </a:t>
            </a:r>
            <a:r>
              <a:rPr lang="ru-RU" b="1" dirty="0" smtClean="0">
                <a:solidFill>
                  <a:srgbClr val="FF0000"/>
                </a:solidFill>
              </a:rPr>
              <a:t>13 </a:t>
            </a:r>
            <a:r>
              <a:rPr lang="ru-RU" b="1" dirty="0" smtClean="0">
                <a:solidFill>
                  <a:srgbClr val="FF0000"/>
                </a:solidFill>
              </a:rPr>
              <a:t>июня по </a:t>
            </a:r>
            <a:r>
              <a:rPr lang="ru-RU" b="1" dirty="0" smtClean="0">
                <a:solidFill>
                  <a:srgbClr val="FF0000"/>
                </a:solidFill>
              </a:rPr>
              <a:t>21 июня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76350"/>
            <a:ext cx="3276600" cy="1638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3105150"/>
            <a:ext cx="3276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НОВОЕ!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/>
              <a:t>ПРОЕКТ РАСПИСАНИЯ ЕГЭ </a:t>
            </a:r>
            <a:r>
              <a:rPr lang="ru-RU" sz="2800" dirty="0" smtClean="0"/>
              <a:t>2025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 panose="020B0603020202020204"/>
                <a:cs typeface="Trebuchet MS" panose="020B0603020202020204"/>
              </a:rPr>
              <a:t>12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04775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РЕЗЕРВ</a:t>
            </a:r>
            <a:r>
              <a:rPr lang="ru-RU" b="1" dirty="0" smtClean="0">
                <a:solidFill>
                  <a:srgbClr val="FF0000"/>
                </a:solidFill>
              </a:rPr>
              <a:t>: с </a:t>
            </a:r>
            <a:r>
              <a:rPr lang="ru-RU" b="1" dirty="0" smtClean="0">
                <a:solidFill>
                  <a:srgbClr val="FF0000"/>
                </a:solidFill>
              </a:rPr>
              <a:t>13 </a:t>
            </a:r>
            <a:r>
              <a:rPr lang="ru-RU" b="1" dirty="0" smtClean="0">
                <a:solidFill>
                  <a:srgbClr val="FF0000"/>
                </a:solidFill>
              </a:rPr>
              <a:t>июня по </a:t>
            </a:r>
            <a:r>
              <a:rPr lang="ru-RU" b="1" dirty="0" smtClean="0">
                <a:solidFill>
                  <a:srgbClr val="FF0000"/>
                </a:solidFill>
              </a:rPr>
              <a:t>21 июня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76350"/>
            <a:ext cx="3276600" cy="1638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3105150"/>
            <a:ext cx="3276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НОВОЕ!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73355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 июня</a:t>
            </a: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/>
              <a:t>— география, литература, обществознание, физика;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17 июня </a:t>
            </a:r>
            <a:r>
              <a:rPr lang="ru-RU" b="1" dirty="0" smtClean="0"/>
              <a:t> </a:t>
            </a:r>
            <a:r>
              <a:rPr lang="ru-RU" b="1" dirty="0" smtClean="0"/>
              <a:t>— русский язык;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18 июня </a:t>
            </a:r>
            <a:r>
              <a:rPr lang="ru-RU" b="1" dirty="0" smtClean="0"/>
              <a:t> </a:t>
            </a:r>
            <a:r>
              <a:rPr lang="ru-RU" b="1" dirty="0" smtClean="0"/>
              <a:t>— иностранный язык (устная часть), история, химия;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19 июня </a:t>
            </a:r>
            <a:r>
              <a:rPr lang="ru-RU" b="1" dirty="0" smtClean="0"/>
              <a:t> </a:t>
            </a:r>
            <a:r>
              <a:rPr lang="ru-RU" b="1" dirty="0" smtClean="0"/>
              <a:t>— биология, иностранный язык (письменная часть), информатика;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20 июня </a:t>
            </a:r>
            <a:r>
              <a:rPr lang="ru-RU" b="1" dirty="0" smtClean="0"/>
              <a:t>— </a:t>
            </a:r>
            <a:r>
              <a:rPr lang="ru-RU" b="1" dirty="0" smtClean="0"/>
              <a:t>ЕГЭ по математике базового уровня, ЕГЭ по математике профильного уровня;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21 июня </a:t>
            </a:r>
            <a:r>
              <a:rPr lang="ru-RU" b="1" dirty="0" smtClean="0"/>
              <a:t> </a:t>
            </a:r>
            <a:r>
              <a:rPr lang="ru-RU" b="1" dirty="0" smtClean="0"/>
              <a:t>— по всем учебным предметам.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 panose="020B0603020202020204"/>
                <a:cs typeface="Trebuchet MS" panose="020B0603020202020204"/>
              </a:rPr>
              <a:t>12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8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ВРЕМЯ </a:t>
            </a:r>
            <a:r>
              <a:rPr sz="2800" spc="-12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НАПИСАНИЯ</a:t>
            </a:r>
            <a:r>
              <a:rPr sz="2800" spc="-36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9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ЭКЗАМЕНОВ: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русский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 язык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30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22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математика</a:t>
                      </a:r>
                      <a:r>
                        <a:rPr sz="14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(базовая)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математика</a:t>
                      </a:r>
                      <a:r>
                        <a:rPr sz="1400" b="1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(профильная)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физика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химия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информатика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и</a:t>
                      </a:r>
                      <a:r>
                        <a:rPr sz="1400" b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ИКТ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биология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история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30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география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400" b="1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часа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9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английский</a:t>
                      </a:r>
                      <a:r>
                        <a:rPr sz="14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язык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часть  15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– 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устная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часть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немецкий</a:t>
                      </a:r>
                      <a:r>
                        <a:rPr sz="1400" b="1" spc="1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язык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французский язык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испанский</a:t>
                      </a:r>
                      <a:r>
                        <a:rPr sz="1400" b="1" spc="2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язык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обществознание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30</a:t>
                      </a:r>
                      <a:r>
                        <a:rPr sz="1400" b="1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литература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3ч 55</a:t>
                      </a:r>
                      <a:r>
                        <a:rPr sz="1400" b="1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400" b="1" spc="-5" dirty="0">
                          <a:latin typeface="Times New Roman" panose="02020603050405020304"/>
                          <a:cs typeface="Times New Roman" panose="02020603050405020304"/>
                        </a:rPr>
                        <a:t>мин</a:t>
                      </a:r>
                      <a:endParaRPr sz="14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РАЗРЕШЕНО</a:t>
            </a:r>
            <a:r>
              <a:rPr sz="2800" b="1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800" b="1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ИСПОЛЬЗОВАТЬ</a:t>
            </a:r>
            <a:r>
              <a:rPr sz="2800" b="1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 panose="02020603050405020304"/>
              <a:cs typeface="Times New Roman" panose="02020603050405020304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 panose="02040502050405020303"/>
                <a:cs typeface="Georgia" panose="02040502050405020303"/>
              </a:rPr>
              <a:t>Математика </a:t>
            </a:r>
            <a:r>
              <a:rPr sz="2800" spc="-405" dirty="0">
                <a:latin typeface="Georgia" panose="02040502050405020303"/>
                <a:cs typeface="Georgia" panose="02040502050405020303"/>
              </a:rPr>
              <a:t>–</a:t>
            </a:r>
            <a:r>
              <a:rPr sz="2800" spc="-37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70" dirty="0">
                <a:latin typeface="Georgia" panose="02040502050405020303"/>
                <a:cs typeface="Georgia" panose="02040502050405020303"/>
              </a:rPr>
              <a:t>линейка;</a:t>
            </a:r>
            <a:endParaRPr sz="2800" dirty="0">
              <a:latin typeface="Georgia" panose="02040502050405020303"/>
              <a:cs typeface="Georgia" panose="02040502050405020303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 panose="02040502050405020303"/>
                <a:cs typeface="Georgia" panose="02040502050405020303"/>
              </a:rPr>
              <a:t>География </a:t>
            </a:r>
            <a:r>
              <a:rPr sz="2800" spc="-405" dirty="0">
                <a:latin typeface="Georgia" panose="02040502050405020303"/>
                <a:cs typeface="Georgia" panose="02040502050405020303"/>
              </a:rPr>
              <a:t>– </a:t>
            </a:r>
            <a:r>
              <a:rPr sz="2800" spc="85" dirty="0">
                <a:latin typeface="Georgia" panose="02040502050405020303"/>
                <a:cs typeface="Georgia" panose="02040502050405020303"/>
              </a:rPr>
              <a:t>линейка, </a:t>
            </a:r>
            <a:r>
              <a:rPr sz="2800" spc="135" dirty="0">
                <a:latin typeface="Georgia" panose="02040502050405020303"/>
                <a:cs typeface="Georgia" panose="02040502050405020303"/>
              </a:rPr>
              <a:t>транспортир </a:t>
            </a:r>
            <a:r>
              <a:rPr sz="2800" spc="100" dirty="0">
                <a:latin typeface="Georgia" panose="02040502050405020303"/>
                <a:cs typeface="Georgia" panose="02040502050405020303"/>
              </a:rPr>
              <a:t>и  </a:t>
            </a:r>
            <a:r>
              <a:rPr sz="2800" spc="110" dirty="0">
                <a:latin typeface="Georgia" panose="02040502050405020303"/>
                <a:cs typeface="Georgia" panose="02040502050405020303"/>
              </a:rPr>
              <a:t>непрограммируемый</a:t>
            </a:r>
            <a:r>
              <a:rPr sz="2800" spc="245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70" dirty="0">
                <a:latin typeface="Georgia" panose="02040502050405020303"/>
                <a:cs typeface="Georgia" panose="02040502050405020303"/>
              </a:rPr>
              <a:t>калькулятор</a:t>
            </a:r>
            <a:endParaRPr sz="2800" dirty="0">
              <a:latin typeface="Georgia" panose="02040502050405020303"/>
              <a:cs typeface="Georgia" panose="02040502050405020303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 err="1" smtClean="0">
                <a:latin typeface="Georgia" panose="02040502050405020303"/>
                <a:cs typeface="Georgia" panose="02040502050405020303"/>
              </a:rPr>
              <a:t>Физика</a:t>
            </a:r>
            <a:r>
              <a:rPr lang="ru-RU" sz="2800" b="1" spc="-30" dirty="0" smtClean="0">
                <a:latin typeface="Georgia" panose="02040502050405020303"/>
                <a:cs typeface="Georgia" panose="02040502050405020303"/>
              </a:rPr>
              <a:t>, Биология</a:t>
            </a:r>
            <a:r>
              <a:rPr sz="2800" b="1" spc="-30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800" spc="-405" dirty="0">
                <a:latin typeface="Georgia" panose="02040502050405020303"/>
                <a:cs typeface="Georgia" panose="02040502050405020303"/>
              </a:rPr>
              <a:t>– </a:t>
            </a:r>
            <a:r>
              <a:rPr sz="2800" spc="80" dirty="0">
                <a:latin typeface="Georgia" panose="02040502050405020303"/>
                <a:cs typeface="Georgia" panose="02040502050405020303"/>
              </a:rPr>
              <a:t>линейка </a:t>
            </a:r>
            <a:r>
              <a:rPr sz="2800" spc="100" dirty="0">
                <a:latin typeface="Georgia" panose="02040502050405020303"/>
                <a:cs typeface="Georgia" panose="02040502050405020303"/>
              </a:rPr>
              <a:t>и </a:t>
            </a:r>
            <a:r>
              <a:rPr sz="2800" spc="110" dirty="0">
                <a:latin typeface="Georgia" panose="02040502050405020303"/>
                <a:cs typeface="Georgia" panose="02040502050405020303"/>
              </a:rPr>
              <a:t>непрограммируемый  </a:t>
            </a:r>
            <a:r>
              <a:rPr sz="2800" spc="65" dirty="0">
                <a:latin typeface="Georgia" panose="02040502050405020303"/>
                <a:cs typeface="Georgia" panose="02040502050405020303"/>
              </a:rPr>
              <a:t>калькулятор;</a:t>
            </a:r>
            <a:endParaRPr sz="28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 panose="02040502050405020303"/>
                <a:cs typeface="Georgia" panose="02040502050405020303"/>
              </a:rPr>
              <a:t>Химия </a:t>
            </a:r>
            <a:r>
              <a:rPr sz="2800" spc="70" dirty="0">
                <a:latin typeface="Georgia" panose="02040502050405020303"/>
                <a:cs typeface="Georgia" panose="02040502050405020303"/>
              </a:rPr>
              <a:t>- </a:t>
            </a:r>
            <a:r>
              <a:rPr sz="2800" spc="110" dirty="0">
                <a:latin typeface="Georgia" panose="02040502050405020303"/>
                <a:cs typeface="Georgia" panose="02040502050405020303"/>
              </a:rPr>
              <a:t>непрограммируемый</a:t>
            </a:r>
            <a:r>
              <a:rPr sz="2800" spc="590" dirty="0">
                <a:latin typeface="Georgia" panose="02040502050405020303"/>
                <a:cs typeface="Georgia" panose="02040502050405020303"/>
              </a:rPr>
              <a:t> </a:t>
            </a:r>
            <a:r>
              <a:rPr sz="2800" spc="70" dirty="0">
                <a:latin typeface="Georgia" panose="02040502050405020303"/>
                <a:cs typeface="Georgia" panose="02040502050405020303"/>
              </a:rPr>
              <a:t>калькулятор;</a:t>
            </a:r>
            <a:endParaRPr sz="28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200" b="1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Видеонаблюдение</a:t>
            </a:r>
            <a:r>
              <a:rPr sz="2800" b="1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209551"/>
            <a:ext cx="5367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РЕЗУЛЬТАТЫ ЕГЭ: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00150"/>
            <a:ext cx="8077200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0206"/>
                </a:solidFill>
              </a:rPr>
              <a:t>Узнать результат можно:</a:t>
            </a:r>
            <a:endParaRPr lang="ru-RU" sz="2800" b="1" dirty="0" smtClean="0">
              <a:solidFill>
                <a:srgbClr val="9C0206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/>
              <a:t>В образовательной организации под роспись выпускника</a:t>
            </a: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На портале ГОСУСЛУГ</a:t>
            </a:r>
            <a:endParaRPr lang="ru-RU" sz="2400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62350"/>
            <a:ext cx="777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НОВОЕ! Результат по Информатике можно будет получить через 2 дня после сдачи экзамена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3200" b="1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Апелляции</a:t>
            </a:r>
            <a:r>
              <a:rPr sz="2800" b="1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28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95350"/>
            <a:ext cx="5334000" cy="424815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Рособрнадзора</a:t>
            </a:r>
            <a:endParaRPr sz="2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u="heavy" spc="15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от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04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.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04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.20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23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№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232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/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551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утверждении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итоговой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программам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 panose="020B0603020202020204"/>
                <a:cs typeface="Trebuchet MS" panose="020B0603020202020204"/>
              </a:rPr>
              <a:t>образования"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 panose="02040502050405020303"/>
                <a:cs typeface="Georgia" panose="02040502050405020303"/>
              </a:rPr>
              <a:t>к </a:t>
            </a:r>
            <a:r>
              <a:rPr sz="2200" b="1" spc="40" dirty="0">
                <a:latin typeface="Georgia" panose="02040502050405020303"/>
                <a:cs typeface="Georgia" panose="02040502050405020303"/>
              </a:rPr>
              <a:t>государственной </a:t>
            </a:r>
            <a:r>
              <a:rPr sz="2200" b="1" spc="15" dirty="0">
                <a:latin typeface="Georgia" panose="02040502050405020303"/>
                <a:cs typeface="Georgia" panose="02040502050405020303"/>
              </a:rPr>
              <a:t>итоговой </a:t>
            </a:r>
            <a:r>
              <a:rPr sz="2200" b="1" spc="55" dirty="0">
                <a:latin typeface="Georgia" panose="02040502050405020303"/>
                <a:cs typeface="Georgia" panose="02040502050405020303"/>
              </a:rPr>
              <a:t>аттестации </a:t>
            </a:r>
            <a:r>
              <a:rPr sz="2200" b="1" spc="65" dirty="0">
                <a:latin typeface="Georgia" panose="02040502050405020303"/>
                <a:cs typeface="Georgia" panose="02040502050405020303"/>
              </a:rPr>
              <a:t>допускаются  </a:t>
            </a:r>
            <a:r>
              <a:rPr sz="2200" b="1" spc="25" dirty="0">
                <a:latin typeface="Georgia" panose="02040502050405020303"/>
                <a:cs typeface="Georgia" panose="02040502050405020303"/>
              </a:rPr>
              <a:t>выпускники </a:t>
            </a:r>
            <a:r>
              <a:rPr sz="2200" b="1" spc="-40" dirty="0">
                <a:latin typeface="Georgia" panose="02040502050405020303"/>
                <a:cs typeface="Georgia" panose="02040502050405020303"/>
              </a:rPr>
              <a:t>ОУ, </a:t>
            </a:r>
            <a:r>
              <a:rPr sz="2200" b="1" spc="15" dirty="0">
                <a:latin typeface="Georgia" panose="02040502050405020303"/>
                <a:cs typeface="Georgia" panose="02040502050405020303"/>
              </a:rPr>
              <a:t>имеющие </a:t>
            </a:r>
            <a:r>
              <a:rPr sz="2200" b="1" spc="40" dirty="0">
                <a:latin typeface="Georgia" panose="02040502050405020303"/>
                <a:cs typeface="Georgia" panose="02040502050405020303"/>
              </a:rPr>
              <a:t>годовые </a:t>
            </a:r>
            <a:r>
              <a:rPr sz="2200" b="1" spc="70" dirty="0">
                <a:latin typeface="Georgia" panose="02040502050405020303"/>
                <a:cs typeface="Georgia" panose="02040502050405020303"/>
              </a:rPr>
              <a:t>отметки </a:t>
            </a:r>
            <a:r>
              <a:rPr sz="2200" b="1" spc="-20" dirty="0">
                <a:latin typeface="Georgia" panose="02040502050405020303"/>
                <a:cs typeface="Georgia" panose="02040502050405020303"/>
              </a:rPr>
              <a:t>по </a:t>
            </a:r>
            <a:r>
              <a:rPr sz="2200" b="1" spc="75" dirty="0">
                <a:latin typeface="Georgia" panose="02040502050405020303"/>
                <a:cs typeface="Georgia" panose="02040502050405020303"/>
              </a:rPr>
              <a:t>всем  </a:t>
            </a:r>
            <a:r>
              <a:rPr sz="2200" b="1" dirty="0">
                <a:latin typeface="Georgia" panose="02040502050405020303"/>
                <a:cs typeface="Georgia" panose="02040502050405020303"/>
              </a:rPr>
              <a:t>общеобразовательным </a:t>
            </a:r>
            <a:r>
              <a:rPr sz="2200" b="1" spc="60" dirty="0">
                <a:latin typeface="Georgia" panose="02040502050405020303"/>
                <a:cs typeface="Georgia" panose="02040502050405020303"/>
              </a:rPr>
              <a:t>предметам </a:t>
            </a:r>
            <a:r>
              <a:rPr sz="2200" b="1" spc="10" dirty="0">
                <a:latin typeface="Georgia" panose="02040502050405020303"/>
                <a:cs typeface="Georgia" panose="02040502050405020303"/>
              </a:rPr>
              <a:t>учебного </a:t>
            </a:r>
            <a:r>
              <a:rPr sz="2200" b="1" spc="-60" dirty="0">
                <a:latin typeface="Georgia" panose="02040502050405020303"/>
                <a:cs typeface="Georgia" panose="02040502050405020303"/>
              </a:rPr>
              <a:t>плана </a:t>
            </a:r>
            <a:r>
              <a:rPr sz="2200" b="1" spc="-30" dirty="0">
                <a:latin typeface="Georgia" panose="02040502050405020303"/>
                <a:cs typeface="Georgia" panose="02040502050405020303"/>
              </a:rPr>
              <a:t>за  </a:t>
            </a:r>
            <a:r>
              <a:rPr sz="2200" b="1" spc="260" dirty="0">
                <a:latin typeface="Georgia" panose="02040502050405020303"/>
                <a:cs typeface="Georgia" panose="02040502050405020303"/>
              </a:rPr>
              <a:t>10/11</a:t>
            </a:r>
            <a:r>
              <a:rPr sz="2200" b="1" spc="160" dirty="0">
                <a:latin typeface="Georgia" panose="02040502050405020303"/>
                <a:cs typeface="Georgia" panose="02040502050405020303"/>
              </a:rPr>
              <a:t> </a:t>
            </a:r>
            <a:r>
              <a:rPr sz="2200" b="1" dirty="0">
                <a:latin typeface="Georgia" panose="02040502050405020303"/>
                <a:cs typeface="Georgia" panose="02040502050405020303"/>
              </a:rPr>
              <a:t>класс</a:t>
            </a:r>
            <a:endParaRPr sz="2200" dirty="0">
              <a:latin typeface="Georgia" panose="02040502050405020303"/>
              <a:cs typeface="Georgia" panose="02040502050405020303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сочинение.</a:t>
            </a:r>
            <a:endParaRPr sz="2800" dirty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 panose="02040502050405020303"/>
                <a:cs typeface="Georgia" panose="02040502050405020303"/>
              </a:rPr>
              <a:t>Итоговое</a:t>
            </a:r>
            <a:r>
              <a:rPr lang="ru-RU" sz="2100" b="1" spc="-15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5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55" dirty="0" err="1" smtClean="0">
                <a:latin typeface="Georgia" panose="02040502050405020303"/>
                <a:cs typeface="Georgia" panose="02040502050405020303"/>
              </a:rPr>
              <a:t>сочинение</a:t>
            </a:r>
            <a:endParaRPr sz="21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 panose="02040502050405020303"/>
                <a:cs typeface="Georgia" panose="02040502050405020303"/>
              </a:rPr>
              <a:t>Аттестат</a:t>
            </a:r>
            <a:r>
              <a:rPr sz="2100" b="1" spc="-105" dirty="0">
                <a:latin typeface="Georgia" panose="02040502050405020303"/>
                <a:cs typeface="Georgia" panose="02040502050405020303"/>
              </a:rPr>
              <a:t> </a:t>
            </a:r>
            <a:r>
              <a:rPr lang="ru-RU" sz="2100" b="1" spc="-10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35" dirty="0" smtClean="0">
                <a:latin typeface="Georgia" panose="02040502050405020303"/>
                <a:cs typeface="Georgia" panose="02040502050405020303"/>
              </a:rPr>
              <a:t>с </a:t>
            </a:r>
            <a:r>
              <a:rPr lang="ru-RU" sz="2100" b="1" spc="-13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55" dirty="0" err="1" smtClean="0">
                <a:latin typeface="Georgia" panose="02040502050405020303"/>
                <a:cs typeface="Georgia" panose="02040502050405020303"/>
              </a:rPr>
              <a:t>отличием</a:t>
            </a:r>
            <a:endParaRPr sz="21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 panose="02040502050405020303"/>
                <a:cs typeface="Georgia" panose="02040502050405020303"/>
              </a:rPr>
              <a:t>Волонтерская</a:t>
            </a:r>
            <a:r>
              <a:rPr sz="2100" b="1" spc="-135" dirty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10" dirty="0" err="1" smtClean="0">
                <a:latin typeface="Georgia" panose="02040502050405020303"/>
                <a:cs typeface="Georgia" panose="02040502050405020303"/>
              </a:rPr>
              <a:t>деятельность</a:t>
            </a:r>
            <a:endParaRPr sz="21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/>
              <a:cs typeface="Times New Roman" panose="02020603050405020304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 panose="02040502050405020303"/>
                <a:cs typeface="Georgia" panose="02040502050405020303"/>
              </a:rPr>
              <a:t>Участие </a:t>
            </a:r>
            <a:r>
              <a:rPr sz="2100" b="1" spc="-185" dirty="0">
                <a:latin typeface="Georgia" panose="02040502050405020303"/>
                <a:cs typeface="Georgia" panose="02040502050405020303"/>
              </a:rPr>
              <a:t>и </a:t>
            </a:r>
            <a:r>
              <a:rPr sz="2100" b="1" spc="-145" dirty="0">
                <a:latin typeface="Georgia" panose="02040502050405020303"/>
                <a:cs typeface="Georgia" panose="02040502050405020303"/>
              </a:rPr>
              <a:t>победы </a:t>
            </a:r>
            <a:r>
              <a:rPr sz="2100" b="1" spc="-135" dirty="0">
                <a:latin typeface="Georgia" panose="02040502050405020303"/>
                <a:cs typeface="Georgia" panose="02040502050405020303"/>
              </a:rPr>
              <a:t>в </a:t>
            </a:r>
            <a:r>
              <a:rPr sz="2100" b="1" spc="-140" dirty="0">
                <a:latin typeface="Georgia" panose="02040502050405020303"/>
                <a:cs typeface="Georgia" panose="02040502050405020303"/>
              </a:rPr>
              <a:t>предметных </a:t>
            </a:r>
            <a:r>
              <a:rPr sz="2100" b="1" spc="-150" dirty="0">
                <a:latin typeface="Georgia" panose="02040502050405020303"/>
                <a:cs typeface="Georgia" panose="02040502050405020303"/>
              </a:rPr>
              <a:t>олимпиадах </a:t>
            </a:r>
            <a:r>
              <a:rPr sz="2100" b="1" spc="-185" dirty="0">
                <a:latin typeface="Georgia" panose="02040502050405020303"/>
                <a:cs typeface="Georgia" panose="02040502050405020303"/>
              </a:rPr>
              <a:t>и </a:t>
            </a:r>
            <a:r>
              <a:rPr sz="2100" b="1" spc="-130" dirty="0" err="1">
                <a:latin typeface="Georgia" panose="02040502050405020303"/>
                <a:cs typeface="Georgia" panose="02040502050405020303"/>
              </a:rPr>
              <a:t>творческих</a:t>
            </a:r>
            <a:r>
              <a:rPr sz="2100" b="1" spc="-130" dirty="0">
                <a:latin typeface="Georgia" panose="02040502050405020303"/>
                <a:cs typeface="Georgia" panose="02040502050405020303"/>
              </a:rPr>
              <a:t>  </a:t>
            </a:r>
            <a:r>
              <a:rPr sz="2100" b="1" spc="-135" dirty="0" err="1" smtClean="0">
                <a:latin typeface="Georgia" panose="02040502050405020303"/>
                <a:cs typeface="Georgia" panose="02040502050405020303"/>
              </a:rPr>
              <a:t>конкурсах</a:t>
            </a:r>
            <a:endParaRPr sz="2100" dirty="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 err="1" smtClean="0">
                <a:latin typeface="Georgia" panose="02040502050405020303"/>
                <a:cs typeface="Georgia" panose="02040502050405020303"/>
              </a:rPr>
              <a:t>Спортивные</a:t>
            </a:r>
            <a:r>
              <a:rPr lang="ru-RU" sz="2100" b="1" spc="-17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7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20" dirty="0" err="1">
                <a:latin typeface="Georgia" panose="02040502050405020303"/>
                <a:cs typeface="Georgia" panose="02040502050405020303"/>
              </a:rPr>
              <a:t>заслуги</a:t>
            </a:r>
            <a:r>
              <a:rPr sz="2100" b="1" spc="-120" dirty="0">
                <a:latin typeface="Georgia" panose="02040502050405020303"/>
                <a:cs typeface="Georgia" panose="02040502050405020303"/>
              </a:rPr>
              <a:t> </a:t>
            </a:r>
            <a:endParaRPr lang="ru-RU" sz="2100" b="1" spc="-120" dirty="0" smtClean="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 panose="02040502050405020303"/>
                <a:cs typeface="Georgia" panose="02040502050405020303"/>
              </a:rPr>
              <a:t>Золотой</a:t>
            </a:r>
            <a:r>
              <a:rPr sz="2100" b="1" spc="-160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100" b="1" spc="-155" dirty="0">
                <a:latin typeface="Georgia" panose="02040502050405020303"/>
                <a:cs typeface="Georgia" panose="02040502050405020303"/>
              </a:rPr>
              <a:t>значок</a:t>
            </a:r>
            <a:r>
              <a:rPr sz="2100" b="1" spc="-150" dirty="0"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ГТО!!</a:t>
            </a:r>
            <a:endParaRPr sz="18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8695" algn="l"/>
                <a:tab pos="5177790" algn="l"/>
              </a:tabLst>
            </a:pPr>
            <a:r>
              <a:rPr sz="2800" b="0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получить дополнительные баллы (</a:t>
            </a:r>
            <a:r>
              <a:rPr lang="ru-RU" sz="2400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8695" algn="l"/>
                <a:tab pos="5177790" algn="l"/>
              </a:tabLst>
            </a:pPr>
            <a:r>
              <a:rPr sz="2800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  <a:t>МЕДАЛЬ</a:t>
            </a:r>
            <a:b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</a:br>
            <a: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  <a:t> «За особые успехи в учении»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6886"/>
            <a:ext cx="5943600" cy="395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измерений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ЕГЭ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науки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  <a:hlinkClick r:id="rId1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 panose="02040502050405020303"/>
                <a:cs typeface="Georgia" panose="02040502050405020303"/>
                <a:hlinkClick r:id="rId1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центра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естирования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 panose="02040502050405020303"/>
                <a:cs typeface="Georgia" panose="02040502050405020303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Российской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 panose="02040502050405020303"/>
                <a:cs typeface="Georgia" panose="02040502050405020303"/>
              </a:rPr>
              <a:t>Федерации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10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САЙТЫ </a:t>
            </a:r>
            <a:r>
              <a:rPr sz="3200" i="1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В</a:t>
            </a:r>
            <a:r>
              <a:rPr sz="3200" i="1" spc="-43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i="1" spc="-8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ПОМОЩЬ</a:t>
            </a:r>
            <a:endParaRPr sz="32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38638" y="2680098"/>
            <a:ext cx="44831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38149"/>
            <a:ext cx="5633628" cy="327660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spc="-6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8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СДАЧА </a:t>
            </a:r>
            <a:r>
              <a:rPr lang="ru-RU" sz="2400" b="1" spc="-18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b="1" spc="-12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ОБЯЗАТЕЛЬНЫХ</a:t>
            </a:r>
            <a:r>
              <a:rPr sz="2400" b="1" spc="-26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spc="-26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  </a:t>
            </a:r>
            <a:r>
              <a:rPr sz="2400" b="1" spc="-9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ЭКЗАМЕНОВ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3611880">
              <a:lnSpc>
                <a:spcPts val="2640"/>
              </a:lnSpc>
            </a:pPr>
            <a:r>
              <a:rPr sz="2400" spc="-5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400" b="1" spc="-12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ФОРМАТЕ</a:t>
            </a:r>
            <a:r>
              <a:rPr sz="2400" b="1" spc="-44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spc="-44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  </a:t>
            </a:r>
            <a:r>
              <a:rPr sz="2400" b="1" spc="-7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ЕГЭ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 panose="05000000000000000000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15" dirty="0">
                <a:latin typeface="Georgia" panose="02040502050405020303"/>
                <a:cs typeface="Georgia" panose="02040502050405020303"/>
              </a:rPr>
              <a:t>для </a:t>
            </a:r>
            <a:r>
              <a:rPr sz="2400" spc="140" dirty="0">
                <a:latin typeface="Georgia" panose="02040502050405020303"/>
                <a:cs typeface="Georgia" panose="02040502050405020303"/>
              </a:rPr>
              <a:t>всех </a:t>
            </a:r>
            <a:r>
              <a:rPr sz="2400" spc="125" dirty="0">
                <a:latin typeface="Georgia" panose="02040502050405020303"/>
                <a:cs typeface="Georgia" panose="02040502050405020303"/>
              </a:rPr>
              <a:t>выпускников </a:t>
            </a:r>
            <a:r>
              <a:rPr sz="2400" spc="55" dirty="0">
                <a:latin typeface="Georgia" panose="02040502050405020303"/>
                <a:cs typeface="Georgia" panose="02040502050405020303"/>
              </a:rPr>
              <a:t>школ  </a:t>
            </a:r>
            <a:r>
              <a:rPr sz="2400" spc="100" dirty="0">
                <a:latin typeface="Georgia" panose="02040502050405020303"/>
                <a:cs typeface="Georgia" panose="02040502050405020303"/>
              </a:rPr>
              <a:t>текущего года </a:t>
            </a:r>
            <a:r>
              <a:rPr sz="2400" spc="95" dirty="0">
                <a:latin typeface="Georgia" panose="02040502050405020303"/>
                <a:cs typeface="Georgia" panose="02040502050405020303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)</a:t>
            </a:r>
            <a:endParaRPr sz="2400" dirty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 panose="05000000000000000000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45" dirty="0">
                <a:latin typeface="Georgia" panose="02040502050405020303"/>
                <a:cs typeface="Georgia" panose="02040502050405020303"/>
              </a:rPr>
              <a:t>(преодоление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 panose="02040502050405020303"/>
                <a:cs typeface="Georgia" panose="02040502050405020303"/>
              </a:rPr>
              <a:t>минимальной </a:t>
            </a:r>
            <a:r>
              <a:rPr sz="2400" spc="114" dirty="0">
                <a:latin typeface="Georgia" panose="02040502050405020303"/>
                <a:cs typeface="Georgia" panose="02040502050405020303"/>
              </a:rPr>
              <a:t>границы, </a:t>
            </a:r>
            <a:r>
              <a:rPr sz="2400" spc="105" dirty="0">
                <a:latin typeface="Georgia" panose="02040502050405020303"/>
                <a:cs typeface="Georgia" panose="02040502050405020303"/>
              </a:rPr>
              <a:t>устанавливаемой  </a:t>
            </a:r>
            <a:r>
              <a:rPr sz="2400" spc="85" dirty="0">
                <a:latin typeface="Georgia" panose="02040502050405020303"/>
                <a:cs typeface="Georgia" panose="02040502050405020303"/>
              </a:rPr>
              <a:t>ежегодно </a:t>
            </a:r>
            <a:r>
              <a:rPr sz="2400" spc="60" dirty="0">
                <a:latin typeface="Georgia" panose="02040502050405020303"/>
                <a:cs typeface="Georgia" panose="02040502050405020303"/>
              </a:rPr>
              <a:t>Росообрнадзором),</a:t>
            </a:r>
            <a:r>
              <a:rPr sz="2400" spc="32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95" dirty="0">
                <a:latin typeface="Georgia" panose="02040502050405020303"/>
                <a:cs typeface="Georgia" panose="02040502050405020303"/>
              </a:rPr>
              <a:t>являются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аттестата </a:t>
            </a:r>
            <a:r>
              <a:rPr sz="2400" spc="50" dirty="0">
                <a:latin typeface="Georgia" panose="02040502050405020303"/>
                <a:cs typeface="Georgia" panose="02040502050405020303"/>
              </a:rPr>
              <a:t>о </a:t>
            </a:r>
            <a:r>
              <a:rPr sz="2400" spc="100" dirty="0">
                <a:latin typeface="Georgia" panose="02040502050405020303"/>
                <a:cs typeface="Georgia" panose="02040502050405020303"/>
              </a:rPr>
              <a:t>среднем </a:t>
            </a:r>
            <a:r>
              <a:rPr sz="2400" spc="70" dirty="0">
                <a:latin typeface="Georgia" panose="02040502050405020303"/>
                <a:cs typeface="Georgia" panose="02040502050405020303"/>
              </a:rPr>
              <a:t>общем</a:t>
            </a:r>
            <a:r>
              <a:rPr sz="2400" spc="44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95" dirty="0">
                <a:latin typeface="Georgia" panose="02040502050405020303"/>
                <a:cs typeface="Georgia" panose="02040502050405020303"/>
              </a:rPr>
              <a:t>образовании.</a:t>
            </a:r>
            <a:endParaRPr sz="24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СРЕДНЕМ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 panose="02040502050405020303"/>
                <a:cs typeface="Georgia" panose="02040502050405020303"/>
              </a:rPr>
              <a:t>Выпускникам, </a:t>
            </a:r>
            <a:r>
              <a:rPr sz="2400" spc="90" dirty="0">
                <a:latin typeface="Georgia" panose="02040502050405020303"/>
                <a:cs typeface="Georgia" panose="02040502050405020303"/>
              </a:rPr>
              <a:t>не </a:t>
            </a:r>
            <a:r>
              <a:rPr sz="2400" spc="95" dirty="0">
                <a:latin typeface="Georgia" panose="02040502050405020303"/>
                <a:cs typeface="Georgia" panose="02040502050405020303"/>
              </a:rPr>
              <a:t>допущенным </a:t>
            </a:r>
            <a:r>
              <a:rPr sz="2400" spc="165" dirty="0">
                <a:latin typeface="Georgia" panose="02040502050405020303"/>
                <a:cs typeface="Georgia" panose="02040502050405020303"/>
              </a:rPr>
              <a:t>к</a:t>
            </a:r>
            <a:r>
              <a:rPr sz="2400" spc="409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110" dirty="0">
                <a:latin typeface="Georgia" panose="02040502050405020303"/>
                <a:cs typeface="Georgia" panose="02040502050405020303"/>
              </a:rPr>
              <a:t>государственной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 panose="02040502050405020303"/>
                <a:cs typeface="Georgia" panose="02040502050405020303"/>
              </a:rPr>
              <a:t>(итоговой) </a:t>
            </a:r>
            <a:r>
              <a:rPr sz="2400" spc="125" dirty="0">
                <a:latin typeface="Georgia" panose="02040502050405020303"/>
                <a:cs typeface="Georgia" panose="02040502050405020303"/>
              </a:rPr>
              <a:t>аттестации, </a:t>
            </a:r>
            <a:r>
              <a:rPr sz="2400" spc="90" dirty="0">
                <a:latin typeface="Georgia" panose="02040502050405020303"/>
                <a:cs typeface="Georgia" panose="02040502050405020303"/>
              </a:rPr>
              <a:t>не</a:t>
            </a:r>
            <a:r>
              <a:rPr sz="2400" spc="40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110" dirty="0">
                <a:latin typeface="Georgia" panose="02040502050405020303"/>
                <a:cs typeface="Georgia" panose="02040502050405020303"/>
              </a:rPr>
              <a:t>прошедшим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 panose="02040502050405020303"/>
                <a:cs typeface="Georgia" panose="02040502050405020303"/>
              </a:rPr>
              <a:t>государственную </a:t>
            </a:r>
            <a:r>
              <a:rPr sz="2400" spc="45" dirty="0">
                <a:latin typeface="Georgia" panose="02040502050405020303"/>
                <a:cs typeface="Georgia" panose="02040502050405020303"/>
              </a:rPr>
              <a:t>(итоговую) </a:t>
            </a:r>
            <a:r>
              <a:rPr sz="2400" spc="135" dirty="0">
                <a:latin typeface="Georgia" panose="02040502050405020303"/>
                <a:cs typeface="Georgia" panose="02040502050405020303"/>
              </a:rPr>
              <a:t>аттестацию </a:t>
            </a:r>
            <a:r>
              <a:rPr sz="2400" spc="195" dirty="0">
                <a:latin typeface="Georgia" panose="02040502050405020303"/>
                <a:cs typeface="Georgia" panose="02040502050405020303"/>
              </a:rPr>
              <a:t>в  </a:t>
            </a:r>
            <a:r>
              <a:rPr sz="2400" spc="90" dirty="0">
                <a:latin typeface="Georgia" panose="02040502050405020303"/>
                <a:cs typeface="Georgia" panose="02040502050405020303"/>
              </a:rPr>
              <a:t>установленные </a:t>
            </a:r>
            <a:r>
              <a:rPr sz="2400" spc="110" dirty="0">
                <a:latin typeface="Georgia" panose="02040502050405020303"/>
                <a:cs typeface="Georgia" panose="02040502050405020303"/>
              </a:rPr>
              <a:t>сроки </a:t>
            </a:r>
            <a:r>
              <a:rPr sz="2400" dirty="0">
                <a:latin typeface="Georgia" panose="02040502050405020303"/>
                <a:cs typeface="Georgia" panose="02040502050405020303"/>
              </a:rPr>
              <a:t>или</a:t>
            </a:r>
            <a:r>
              <a:rPr sz="2400" spc="37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получившим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 panose="02040502050405020303"/>
                <a:cs typeface="Georgia" panose="02040502050405020303"/>
              </a:rPr>
              <a:t>неудовлетворительные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результаты </a:t>
            </a:r>
            <a:r>
              <a:rPr sz="2400" spc="140" dirty="0">
                <a:latin typeface="Georgia" panose="02040502050405020303"/>
                <a:cs typeface="Georgia" panose="02040502050405020303"/>
              </a:rPr>
              <a:t>на </a:t>
            </a:r>
            <a:r>
              <a:rPr sz="2400" spc="65" dirty="0">
                <a:latin typeface="Georgia" panose="02040502050405020303"/>
                <a:cs typeface="Georgia" panose="02040502050405020303"/>
              </a:rPr>
              <a:t>обязательных  </a:t>
            </a:r>
            <a:r>
              <a:rPr sz="2400" spc="105" dirty="0">
                <a:latin typeface="Georgia" panose="02040502050405020303"/>
                <a:cs typeface="Georgia" panose="02040502050405020303"/>
              </a:rPr>
              <a:t>экзаменах </a:t>
            </a:r>
            <a:r>
              <a:rPr sz="2400" spc="80" dirty="0">
                <a:latin typeface="Georgia" panose="02040502050405020303"/>
                <a:cs typeface="Georgia" panose="02040502050405020303"/>
              </a:rPr>
              <a:t>по </a:t>
            </a:r>
            <a:r>
              <a:rPr sz="2400" spc="114" dirty="0">
                <a:latin typeface="Georgia" panose="02040502050405020303"/>
                <a:cs typeface="Georgia" panose="02040502050405020303"/>
              </a:rPr>
              <a:t>русскому </a:t>
            </a:r>
            <a:r>
              <a:rPr sz="2400" spc="100" dirty="0">
                <a:latin typeface="Georgia" panose="02040502050405020303"/>
                <a:cs typeface="Georgia" panose="02040502050405020303"/>
              </a:rPr>
              <a:t>языку </a:t>
            </a:r>
            <a:r>
              <a:rPr sz="2400" spc="90" dirty="0">
                <a:latin typeface="Georgia" panose="02040502050405020303"/>
                <a:cs typeface="Georgia" panose="02040502050405020303"/>
              </a:rPr>
              <a:t>и </a:t>
            </a:r>
            <a:r>
              <a:rPr sz="2400" spc="120" dirty="0">
                <a:latin typeface="Georgia" panose="02040502050405020303"/>
                <a:cs typeface="Georgia" panose="02040502050405020303"/>
              </a:rPr>
              <a:t>математике, </a:t>
            </a:r>
            <a:r>
              <a:rPr sz="2400" spc="-5" dirty="0">
                <a:latin typeface="Georgia" panose="02040502050405020303"/>
                <a:cs typeface="Georgia" panose="02040502050405020303"/>
              </a:rPr>
              <a:t>либо  </a:t>
            </a:r>
            <a:r>
              <a:rPr sz="2400" spc="80" dirty="0">
                <a:latin typeface="Georgia" panose="02040502050405020303"/>
                <a:cs typeface="Georgia" panose="02040502050405020303"/>
              </a:rPr>
              <a:t>получившим </a:t>
            </a:r>
            <a:r>
              <a:rPr sz="2400" spc="100" dirty="0">
                <a:latin typeface="Georgia" panose="02040502050405020303"/>
                <a:cs typeface="Georgia" panose="02040502050405020303"/>
              </a:rPr>
              <a:t>повторно</a:t>
            </a:r>
            <a:r>
              <a:rPr sz="2400" spc="29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80" dirty="0">
                <a:latin typeface="Georgia" panose="02040502050405020303"/>
                <a:cs typeface="Georgia" panose="02040502050405020303"/>
              </a:rPr>
              <a:t>неудовлетворительный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 panose="02040502050405020303"/>
                <a:cs typeface="Georgia" panose="02040502050405020303"/>
              </a:rPr>
              <a:t>результат </a:t>
            </a:r>
            <a:r>
              <a:rPr sz="2400" spc="80" dirty="0">
                <a:latin typeface="Georgia" panose="02040502050405020303"/>
                <a:cs typeface="Georgia" panose="02040502050405020303"/>
              </a:rPr>
              <a:t>по одному </a:t>
            </a:r>
            <a:r>
              <a:rPr sz="2400" spc="50" dirty="0">
                <a:latin typeface="Georgia" panose="02040502050405020303"/>
                <a:cs typeface="Georgia" panose="02040502050405020303"/>
              </a:rPr>
              <a:t>из </a:t>
            </a:r>
            <a:r>
              <a:rPr sz="2400" spc="105" dirty="0">
                <a:latin typeface="Georgia" panose="02040502050405020303"/>
                <a:cs typeface="Georgia" panose="02040502050405020303"/>
              </a:rPr>
              <a:t>этих предметов</a:t>
            </a:r>
            <a:r>
              <a:rPr sz="2400" spc="72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195" dirty="0">
                <a:latin typeface="Georgia" panose="02040502050405020303"/>
                <a:cs typeface="Georgia" panose="02040502050405020303"/>
              </a:rPr>
              <a:t>в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 panose="02040502050405020303"/>
                <a:cs typeface="Georgia" panose="02040502050405020303"/>
              </a:rPr>
              <a:t>дополнительные </a:t>
            </a:r>
            <a:r>
              <a:rPr sz="2400" spc="110" dirty="0">
                <a:latin typeface="Georgia" panose="02040502050405020303"/>
                <a:cs typeface="Georgia" panose="02040502050405020303"/>
              </a:rPr>
              <a:t>сроки, </a:t>
            </a:r>
            <a:r>
              <a:rPr sz="2400" spc="130" dirty="0">
                <a:latin typeface="Georgia" panose="02040502050405020303"/>
                <a:cs typeface="Georgia" panose="02040502050405020303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 panose="02040502050405020303"/>
                <a:cs typeface="Georgia" panose="02040502050405020303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40" dirty="0">
                <a:latin typeface="Georgia" panose="02040502050405020303"/>
                <a:cs typeface="Georgia" panose="02040502050405020303"/>
              </a:rPr>
              <a:t>об 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обучении </a:t>
            </a:r>
            <a:r>
              <a:rPr sz="2400" spc="195" dirty="0">
                <a:latin typeface="Georgia" panose="02040502050405020303"/>
                <a:cs typeface="Georgia" panose="02040502050405020303"/>
              </a:rPr>
              <a:t>в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образовательном </a:t>
            </a:r>
            <a:r>
              <a:rPr sz="2400" spc="100" dirty="0">
                <a:latin typeface="Georgia" panose="02040502050405020303"/>
                <a:cs typeface="Georgia" panose="02040502050405020303"/>
              </a:rPr>
              <a:t>учреждении </a:t>
            </a:r>
            <a:r>
              <a:rPr sz="2400" spc="80" dirty="0">
                <a:latin typeface="Georgia" panose="02040502050405020303"/>
                <a:cs typeface="Georgia" panose="02040502050405020303"/>
              </a:rPr>
              <a:t>по  </a:t>
            </a:r>
            <a:r>
              <a:rPr sz="2400" spc="85" dirty="0">
                <a:latin typeface="Georgia" panose="02040502050405020303"/>
                <a:cs typeface="Georgia" panose="02040502050405020303"/>
              </a:rPr>
              <a:t>установленной</a:t>
            </a:r>
            <a:r>
              <a:rPr sz="2400" spc="19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110" dirty="0">
                <a:latin typeface="Georgia" panose="02040502050405020303"/>
                <a:cs typeface="Georgia" panose="02040502050405020303"/>
              </a:rPr>
              <a:t>форме.</a:t>
            </a:r>
            <a:endParaRPr sz="2400" dirty="0">
              <a:latin typeface="Georgia" panose="02040502050405020303"/>
              <a:cs typeface="Georgia" panose="02040502050405020303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66751"/>
            <a:ext cx="8686800" cy="5607048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 panose="02040502050405020303"/>
                <a:cs typeface="Georgia" panose="02040502050405020303"/>
              </a:rPr>
              <a:t>Цель: </a:t>
            </a:r>
            <a:r>
              <a:rPr sz="2400" b="1" spc="15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допуск </a:t>
            </a:r>
            <a:r>
              <a:rPr sz="2400" b="1" spc="2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к</a:t>
            </a:r>
            <a:r>
              <a:rPr sz="2400" b="1" spc="-3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ГИА</a:t>
            </a:r>
            <a:endParaRPr sz="2400" b="1" dirty="0">
              <a:solidFill>
                <a:srgbClr val="C00000"/>
              </a:solidFill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 panose="02040502050405020303"/>
                <a:cs typeface="Georgia" panose="02040502050405020303"/>
              </a:rPr>
              <a:t>Форма: </a:t>
            </a:r>
            <a:r>
              <a:rPr sz="2400" spc="110" dirty="0">
                <a:latin typeface="Georgia" panose="02040502050405020303"/>
                <a:cs typeface="Georgia" panose="02040502050405020303"/>
              </a:rPr>
              <a:t>сочинение </a:t>
            </a:r>
            <a:r>
              <a:rPr sz="2400" dirty="0">
                <a:latin typeface="Georgia" panose="02040502050405020303"/>
                <a:cs typeface="Georgia" panose="02040502050405020303"/>
              </a:rPr>
              <a:t>или</a:t>
            </a:r>
            <a:r>
              <a:rPr sz="2400" spc="560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75" dirty="0">
                <a:latin typeface="Georgia" panose="02040502050405020303"/>
                <a:cs typeface="Georgia" panose="02040502050405020303"/>
              </a:rPr>
              <a:t>изложение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 panose="02040502050405020303"/>
                <a:cs typeface="Georgia" panose="02040502050405020303"/>
              </a:rPr>
              <a:t>Результат: </a:t>
            </a:r>
            <a:r>
              <a:rPr sz="2400" spc="125" dirty="0">
                <a:latin typeface="Georgia" panose="02040502050405020303"/>
                <a:cs typeface="Georgia" panose="02040502050405020303"/>
              </a:rPr>
              <a:t>зачет </a:t>
            </a:r>
            <a:r>
              <a:rPr sz="2400" dirty="0">
                <a:latin typeface="Georgia" panose="02040502050405020303"/>
                <a:cs typeface="Georgia" panose="02040502050405020303"/>
              </a:rPr>
              <a:t>или</a:t>
            </a:r>
            <a:r>
              <a:rPr sz="2400" spc="55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120" dirty="0">
                <a:latin typeface="Georgia" panose="02040502050405020303"/>
                <a:cs typeface="Georgia" panose="02040502050405020303"/>
              </a:rPr>
              <a:t>незачет</a:t>
            </a:r>
            <a:endParaRPr sz="2400" dirty="0">
              <a:latin typeface="Georgia" panose="02040502050405020303"/>
              <a:cs typeface="Georgia" panose="02040502050405020303"/>
            </a:endParaRPr>
          </a:p>
          <a:p>
            <a:pPr marL="12700" marR="658495" algn="just">
              <a:lnSpc>
                <a:spcPct val="145000"/>
              </a:lnSpc>
              <a:spcBef>
                <a:spcPts val="5"/>
              </a:spcBef>
            </a:pPr>
            <a:r>
              <a:rPr sz="2400" b="1" spc="80" dirty="0">
                <a:latin typeface="Georgia" panose="02040502050405020303"/>
                <a:cs typeface="Georgia" panose="02040502050405020303"/>
              </a:rPr>
              <a:t>Дата </a:t>
            </a:r>
            <a:r>
              <a:rPr sz="2400" b="1" dirty="0">
                <a:latin typeface="Georgia" panose="02040502050405020303"/>
                <a:cs typeface="Georgia" panose="02040502050405020303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4 </a:t>
            </a:r>
            <a:r>
              <a:rPr lang="ru-RU" sz="2400" b="1" spc="21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декабря </a:t>
            </a:r>
            <a:r>
              <a:rPr sz="2400" b="1" spc="21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24(среда</a:t>
            </a:r>
            <a:r>
              <a:rPr lang="ru-RU" sz="2400" b="1" spc="21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)</a:t>
            </a:r>
            <a:r>
              <a:rPr sz="2400" b="1" spc="21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12700" marR="658495" algn="just">
              <a:lnSpc>
                <a:spcPct val="145000"/>
              </a:lnSpc>
              <a:spcBef>
                <a:spcPts val="5"/>
              </a:spcBef>
            </a:pPr>
            <a:r>
              <a:rPr sz="2400" b="1" dirty="0" err="1" smtClean="0">
                <a:latin typeface="Georgia" panose="02040502050405020303"/>
                <a:cs typeface="Georgia" panose="02040502050405020303"/>
              </a:rPr>
              <a:t>Время</a:t>
            </a:r>
            <a:r>
              <a:rPr sz="2400" b="1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25" dirty="0">
                <a:latin typeface="Georgia" panose="02040502050405020303"/>
                <a:cs typeface="Georgia" panose="02040502050405020303"/>
              </a:rPr>
              <a:t>написания: </a:t>
            </a:r>
            <a:r>
              <a:rPr sz="2400" spc="220" dirty="0">
                <a:latin typeface="Georgia" panose="02040502050405020303"/>
                <a:cs typeface="Georgia" panose="02040502050405020303"/>
              </a:rPr>
              <a:t>235 </a:t>
            </a:r>
            <a:r>
              <a:rPr sz="2400" spc="135" dirty="0" err="1">
                <a:latin typeface="Georgia" panose="02040502050405020303"/>
                <a:cs typeface="Georgia" panose="02040502050405020303"/>
              </a:rPr>
              <a:t>минут</a:t>
            </a:r>
            <a:r>
              <a:rPr sz="2400" spc="135" dirty="0">
                <a:latin typeface="Georgia" panose="02040502050405020303"/>
                <a:cs typeface="Georgia" panose="02040502050405020303"/>
              </a:rPr>
              <a:t>  </a:t>
            </a:r>
            <a:endParaRPr lang="ru-RU" sz="2400" spc="135" dirty="0" smtClean="0">
              <a:latin typeface="Georgia" panose="02040502050405020303"/>
              <a:cs typeface="Georgia" panose="02040502050405020303"/>
            </a:endParaRPr>
          </a:p>
          <a:p>
            <a:pPr marL="12700" marR="658495" algn="just">
              <a:lnSpc>
                <a:spcPct val="1450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 panose="02040502050405020303"/>
                <a:cs typeface="Georgia" panose="02040502050405020303"/>
              </a:rPr>
              <a:t>Начало</a:t>
            </a:r>
            <a:r>
              <a:rPr sz="2400" b="1" spc="-12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20" dirty="0">
                <a:latin typeface="Georgia" panose="02040502050405020303"/>
                <a:cs typeface="Georgia" panose="02040502050405020303"/>
              </a:rPr>
              <a:t>сочинения:</a:t>
            </a:r>
            <a:r>
              <a:rPr sz="2400" b="1" spc="-5" dirty="0">
                <a:latin typeface="Georgia" panose="02040502050405020303"/>
                <a:cs typeface="Georgia" panose="02040502050405020303"/>
              </a:rPr>
              <a:t> </a:t>
            </a:r>
            <a:r>
              <a:rPr sz="2400" spc="125" dirty="0" smtClean="0">
                <a:latin typeface="Georgia" panose="02040502050405020303"/>
                <a:cs typeface="Georgia" panose="02040502050405020303"/>
              </a:rPr>
              <a:t>10:00</a:t>
            </a:r>
            <a:endParaRPr lang="ru-RU" sz="2400" spc="125" dirty="0" smtClean="0">
              <a:latin typeface="Georgia" panose="02040502050405020303"/>
              <a:cs typeface="Georgia" panose="02040502050405020303"/>
            </a:endParaRPr>
          </a:p>
          <a:p>
            <a:pPr marL="12700" marR="658495" algn="just">
              <a:lnSpc>
                <a:spcPct val="1450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 panose="02040502050405020303"/>
                <a:cs typeface="Georgia" panose="02040502050405020303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5 </a:t>
            </a:r>
            <a:r>
              <a:rPr lang="ru-RU" sz="2400" b="1" spc="-2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февраля и  </a:t>
            </a:r>
            <a:r>
              <a:rPr lang="ru-RU" sz="2400" b="1" spc="-25" dirty="0" smtClean="0">
                <a:solidFill>
                  <a:srgbClr val="FF0000"/>
                </a:solidFill>
                <a:latin typeface="Georgia" panose="02040502050405020303"/>
                <a:cs typeface="Georgia" panose="02040502050405020303"/>
              </a:rPr>
              <a:t>9 апреля 2025 года</a:t>
            </a:r>
            <a:endParaRPr lang="ru-RU" sz="2400" b="1" spc="-25" dirty="0" smtClean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12700" marR="658495" algn="just">
              <a:lnSpc>
                <a:spcPct val="145000"/>
              </a:lnSpc>
              <a:spcBef>
                <a:spcPts val="5"/>
              </a:spcBef>
            </a:pPr>
            <a:endParaRPr lang="ru-RU" sz="2400" b="1" spc="-25" dirty="0" smtClean="0">
              <a:solidFill>
                <a:srgbClr val="FF0000"/>
              </a:solidFill>
              <a:latin typeface="Georgia" panose="02040502050405020303"/>
              <a:cs typeface="Georgia" panose="02040502050405020303"/>
            </a:endParaRPr>
          </a:p>
          <a:p>
            <a:pPr marL="12700" marR="658495" algn="just">
              <a:lnSpc>
                <a:spcPct val="145000"/>
              </a:lnSpc>
              <a:spcBef>
                <a:spcPts val="5"/>
              </a:spcBef>
            </a:pPr>
            <a:endParaRPr sz="28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: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СОЧИНЕНИЕ</a:t>
            </a:r>
            <a:endParaRPr sz="280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28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 panose="02040502050405020303"/>
                <a:cs typeface="Georgia" panose="02040502050405020303"/>
              </a:rPr>
              <a:t>Для </a:t>
            </a:r>
            <a:r>
              <a:rPr sz="3600" spc="175" dirty="0">
                <a:latin typeface="Georgia" panose="02040502050405020303"/>
                <a:cs typeface="Georgia" panose="02040502050405020303"/>
              </a:rPr>
              <a:t>участия </a:t>
            </a:r>
            <a:r>
              <a:rPr sz="3600" spc="295" dirty="0">
                <a:latin typeface="Georgia" panose="02040502050405020303"/>
                <a:cs typeface="Georgia" panose="02040502050405020303"/>
              </a:rPr>
              <a:t>в </a:t>
            </a:r>
            <a:r>
              <a:rPr sz="3600" spc="170" dirty="0">
                <a:latin typeface="Georgia" panose="02040502050405020303"/>
                <a:cs typeface="Georgia" panose="02040502050405020303"/>
              </a:rPr>
              <a:t>ЕГЭ </a:t>
            </a:r>
            <a:r>
              <a:rPr sz="3600" spc="150" dirty="0">
                <a:latin typeface="Georgia" panose="02040502050405020303"/>
                <a:cs typeface="Georgia" panose="02040502050405020303"/>
              </a:rPr>
              <a:t>обучающемуся  </a:t>
            </a:r>
            <a:r>
              <a:rPr sz="3600" spc="114" dirty="0">
                <a:latin typeface="Georgia" panose="02040502050405020303"/>
                <a:cs typeface="Georgia" panose="02040502050405020303"/>
              </a:rPr>
              <a:t>необходимо</a:t>
            </a:r>
            <a:r>
              <a:rPr sz="3600" spc="254" dirty="0">
                <a:latin typeface="Georgia" panose="02040502050405020303"/>
                <a:cs typeface="Georgia" panose="02040502050405020303"/>
              </a:rPr>
              <a:t> </a:t>
            </a:r>
            <a:r>
              <a:rPr sz="3600" spc="295" dirty="0">
                <a:latin typeface="Georgia" panose="02040502050405020303"/>
                <a:cs typeface="Georgia" panose="02040502050405020303"/>
              </a:rPr>
              <a:t>в</a:t>
            </a:r>
            <a:endParaRPr sz="3600" dirty="0">
              <a:latin typeface="Georgia" panose="02040502050405020303"/>
              <a:cs typeface="Georgia" panose="02040502050405020303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 panose="02040502050405020303"/>
                <a:cs typeface="Georgia" panose="02040502050405020303"/>
              </a:rPr>
              <a:t>СРОК </a:t>
            </a:r>
            <a:r>
              <a:rPr sz="3600" b="1" spc="35" dirty="0">
                <a:latin typeface="Georgia" panose="02040502050405020303"/>
                <a:cs typeface="Georgia" panose="02040502050405020303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1</a:t>
            </a:r>
            <a:r>
              <a:rPr sz="3600" b="1" spc="610" dirty="0">
                <a:latin typeface="Georgia" panose="02040502050405020303"/>
                <a:cs typeface="Georgia" panose="02040502050405020303"/>
              </a:rPr>
              <a:t> </a:t>
            </a:r>
            <a:r>
              <a:rPr sz="3600" b="1" spc="-135" dirty="0">
                <a:latin typeface="Georgia" panose="02040502050405020303"/>
                <a:cs typeface="Georgia" panose="02040502050405020303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 panose="02040502050405020303"/>
                <a:cs typeface="Georgia" panose="02040502050405020303"/>
              </a:rPr>
              <a:t>5</a:t>
            </a:r>
            <a:r>
              <a:rPr sz="3600" b="1" spc="195" dirty="0" smtClean="0">
                <a:latin typeface="Georgia" panose="02040502050405020303"/>
                <a:cs typeface="Georgia" panose="02040502050405020303"/>
              </a:rPr>
              <a:t> </a:t>
            </a:r>
            <a:r>
              <a:rPr sz="3600" b="1" spc="-15" dirty="0">
                <a:latin typeface="Georgia" panose="02040502050405020303"/>
                <a:cs typeface="Georgia" panose="02040502050405020303"/>
              </a:rPr>
              <a:t>ГОДА</a:t>
            </a:r>
            <a:endParaRPr sz="36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ЕГЭ</a:t>
            </a:r>
            <a:endParaRPr sz="440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en-US" sz="2000" b="1" spc="-135" dirty="0" err="1" smtClean="0">
                <a:latin typeface="Trebuchet MS" panose="020B0603020202020204"/>
                <a:cs typeface="Trebuchet MS" panose="020B0603020202020204"/>
              </a:rPr>
              <a:t>ege</a:t>
            </a:r>
            <a:r>
              <a:rPr sz="2000" b="1" spc="-135" smtClean="0">
                <a:latin typeface="Trebuchet MS" panose="020B0603020202020204"/>
                <a:cs typeface="Trebuchet MS" panose="020B0603020202020204"/>
              </a:rPr>
              <a:t>.</a:t>
            </a:r>
            <a:r>
              <a:rPr lang="en-US" sz="2000" b="1" spc="-135" dirty="0" err="1" smtClean="0">
                <a:latin typeface="Trebuchet MS" panose="020B0603020202020204"/>
                <a:cs typeface="Trebuchet MS" panose="020B0603020202020204"/>
              </a:rPr>
              <a:t>kostroma</a:t>
            </a:r>
            <a:r>
              <a:rPr lang="en-US" sz="2000" b="1" spc="-135" dirty="0" smtClean="0">
                <a:latin typeface="Trebuchet MS" panose="020B0603020202020204"/>
                <a:cs typeface="Trebuchet MS" panose="020B0603020202020204"/>
              </a:rPr>
              <a:t>.</a:t>
            </a:r>
            <a:r>
              <a:rPr sz="2000" b="1" spc="-135" smtClean="0">
                <a:latin typeface="Trebuchet MS" panose="020B0603020202020204"/>
                <a:cs typeface="Trebuchet MS" panose="020B0603020202020204"/>
              </a:rPr>
              <a:t>ru</a:t>
            </a:r>
            <a:r>
              <a:rPr sz="2000" b="1" spc="-225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spc="-140" dirty="0">
                <a:latin typeface="Arial" panose="020B0604020202020204"/>
                <a:cs typeface="Arial" panose="020B0604020202020204"/>
              </a:rPr>
              <a:t>–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 panose="020B0604020202020204"/>
                <a:cs typeface="Arial" panose="020B0604020202020204"/>
              </a:rPr>
              <a:t>офиц</a:t>
            </a:r>
            <a:r>
              <a:rPr sz="2000" b="1" spc="-210" dirty="0">
                <a:latin typeface="Arial" panose="020B0604020202020204"/>
                <a:cs typeface="Arial" panose="020B0604020202020204"/>
              </a:rPr>
              <a:t>и</a:t>
            </a:r>
            <a:r>
              <a:rPr sz="2000" b="1" spc="-190" dirty="0">
                <a:latin typeface="Arial" panose="020B0604020202020204"/>
                <a:cs typeface="Arial" panose="020B0604020202020204"/>
              </a:rPr>
              <a:t>альный  </a:t>
            </a:r>
            <a:r>
              <a:rPr sz="2000" b="1" spc="-200" dirty="0">
                <a:latin typeface="Arial" panose="020B0604020202020204"/>
                <a:cs typeface="Arial" panose="020B0604020202020204"/>
              </a:rPr>
              <a:t>портал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 panose="020B0604020202020204"/>
                <a:cs typeface="Arial" panose="020B0604020202020204"/>
              </a:rPr>
              <a:t>Ли</a:t>
            </a:r>
            <a:r>
              <a:rPr sz="2400" b="1" spc="-160" dirty="0">
                <a:latin typeface="Arial" panose="020B0604020202020204"/>
                <a:cs typeface="Arial" panose="020B0604020202020204"/>
              </a:rPr>
              <a:t>ч</a:t>
            </a:r>
            <a:r>
              <a:rPr sz="2400" b="1" spc="-165" dirty="0">
                <a:latin typeface="Arial" panose="020B0604020202020204"/>
                <a:cs typeface="Arial" panose="020B0604020202020204"/>
              </a:rPr>
              <a:t>ный  </a:t>
            </a:r>
            <a:r>
              <a:rPr sz="2400" b="1" spc="-50" dirty="0">
                <a:latin typeface="Arial" panose="020B0604020202020204"/>
                <a:cs typeface="Arial" panose="020B0604020202020204"/>
              </a:rPr>
              <a:t>к</a:t>
            </a:r>
            <a:r>
              <a:rPr sz="2400" b="1" spc="-155" dirty="0">
                <a:latin typeface="Arial" panose="020B0604020202020204"/>
                <a:cs typeface="Arial" panose="020B0604020202020204"/>
              </a:rPr>
              <a:t>абин</a:t>
            </a:r>
            <a:r>
              <a:rPr sz="2400" b="1" spc="-140" dirty="0">
                <a:latin typeface="Arial" panose="020B0604020202020204"/>
                <a:cs typeface="Arial" panose="020B0604020202020204"/>
              </a:rPr>
              <a:t>е</a:t>
            </a:r>
            <a:r>
              <a:rPr sz="2400" b="1" spc="-245" dirty="0">
                <a:latin typeface="Arial" panose="020B0604020202020204"/>
                <a:cs typeface="Arial" panose="020B0604020202020204"/>
              </a:rPr>
              <a:t>т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 panose="020B0604020202020204"/>
                <a:cs typeface="Arial" panose="020B0604020202020204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 panose="020B0603020202020204"/>
                <a:cs typeface="Trebuchet MS" panose="020B0603020202020204"/>
              </a:rPr>
              <a:t>С указанием паспорта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971550"/>
            <a:ext cx="75806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 panose="02040502050405020303"/>
                <a:cs typeface="Georgia" panose="02040502050405020303"/>
              </a:rPr>
              <a:t>Заявление </a:t>
            </a:r>
            <a:r>
              <a:rPr sz="3600" spc="210" dirty="0">
                <a:latin typeface="Georgia" panose="02040502050405020303"/>
                <a:cs typeface="Georgia" panose="02040502050405020303"/>
              </a:rPr>
              <a:t>на </a:t>
            </a:r>
            <a:r>
              <a:rPr sz="3600" spc="170" dirty="0">
                <a:latin typeface="Georgia" panose="02040502050405020303"/>
                <a:cs typeface="Georgia" panose="02040502050405020303"/>
              </a:rPr>
              <a:t>ЕГЭ </a:t>
            </a:r>
            <a:r>
              <a:rPr sz="3600" spc="165" dirty="0">
                <a:latin typeface="Georgia" panose="02040502050405020303"/>
                <a:cs typeface="Georgia" panose="02040502050405020303"/>
              </a:rPr>
              <a:t>может</a:t>
            </a:r>
            <a:r>
              <a:rPr sz="3600" spc="580" dirty="0">
                <a:latin typeface="Georgia" panose="02040502050405020303"/>
                <a:cs typeface="Georgia" panose="02040502050405020303"/>
              </a:rPr>
              <a:t> </a:t>
            </a:r>
            <a:r>
              <a:rPr sz="3600" spc="170" dirty="0">
                <a:latin typeface="Georgia" panose="02040502050405020303"/>
                <a:cs typeface="Georgia" panose="02040502050405020303"/>
              </a:rPr>
              <a:t>подать</a:t>
            </a:r>
            <a:endParaRPr sz="3600" dirty="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ЕГЭ</a:t>
            </a:r>
            <a:endParaRPr sz="4400" dirty="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sng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Участник</a:t>
            </a:r>
            <a:r>
              <a:rPr sz="24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400" b="1" u="sng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ГИА</a:t>
            </a:r>
            <a:endParaRPr sz="2400" u="sng" dirty="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 panose="020B0603020202020204"/>
                <a:cs typeface="Trebuchet MS" panose="020B0603020202020204"/>
              </a:rPr>
              <a:t>- </a:t>
            </a:r>
            <a:r>
              <a:rPr sz="2000" b="1" i="1" spc="-125" dirty="0" err="1" smtClean="0">
                <a:latin typeface="Trebuchet MS" panose="020B0603020202020204"/>
                <a:cs typeface="Trebuchet MS" panose="020B0603020202020204"/>
              </a:rPr>
              <a:t>сведения</a:t>
            </a:r>
            <a:r>
              <a:rPr sz="2000" b="1" i="1" spc="-12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i="1" spc="-100" dirty="0">
                <a:latin typeface="Trebuchet MS" panose="020B0603020202020204"/>
                <a:cs typeface="Trebuchet MS" panose="020B0603020202020204"/>
              </a:rPr>
              <a:t>об</a:t>
            </a:r>
            <a:r>
              <a:rPr sz="2000" b="1" i="1" spc="-1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i="1" spc="-120" dirty="0">
                <a:latin typeface="Trebuchet MS" panose="020B0603020202020204"/>
                <a:cs typeface="Trebuchet MS" panose="020B0603020202020204"/>
              </a:rPr>
              <a:t>участнике</a:t>
            </a:r>
            <a:endParaRPr sz="200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 panose="020B0603020202020204"/>
                <a:cs typeface="Trebuchet MS" panose="020B0603020202020204"/>
              </a:rPr>
              <a:t>- </a:t>
            </a:r>
            <a:r>
              <a:rPr sz="2000" b="1" i="1" spc="-125" dirty="0" err="1" smtClean="0">
                <a:latin typeface="Trebuchet MS" panose="020B0603020202020204"/>
                <a:cs typeface="Trebuchet MS" panose="020B0603020202020204"/>
              </a:rPr>
              <a:t>сведения</a:t>
            </a:r>
            <a:r>
              <a:rPr sz="2000" b="1" i="1" spc="-125" dirty="0" smtClean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i="1" spc="-100" dirty="0">
                <a:latin typeface="Trebuchet MS" panose="020B0603020202020204"/>
                <a:cs typeface="Trebuchet MS" panose="020B0603020202020204"/>
              </a:rPr>
              <a:t>об</a:t>
            </a:r>
            <a:r>
              <a:rPr sz="2000" b="1" i="1" spc="-1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000" b="1" i="1" spc="-110" dirty="0">
                <a:latin typeface="Trebuchet MS" panose="020B0603020202020204"/>
                <a:cs typeface="Trebuchet MS" panose="020B0603020202020204"/>
              </a:rPr>
              <a:t>образовательной</a:t>
            </a:r>
            <a:endParaRPr sz="2000" dirty="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 panose="020B0603020202020204"/>
                <a:cs typeface="Trebuchet MS" panose="020B0603020202020204"/>
              </a:rPr>
              <a:t>организации</a:t>
            </a:r>
            <a:endParaRPr sz="2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sng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 panose="020B0604020202020204"/>
                <a:cs typeface="Arial" panose="020B0604020202020204"/>
              </a:rPr>
              <a:t>Родитель</a:t>
            </a:r>
            <a:endParaRPr sz="2400" b="1" u="sng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 panose="020B0603020202020204"/>
                <a:cs typeface="Trebuchet MS" panose="020B0603020202020204"/>
              </a:rPr>
              <a:t>- </a:t>
            </a:r>
            <a:r>
              <a:rPr lang="ru-RU" sz="2000" b="1" i="1" spc="-125" dirty="0" smtClean="0">
                <a:latin typeface="Trebuchet MS" panose="020B0603020202020204"/>
                <a:cs typeface="Trebuchet MS" panose="020B0603020202020204"/>
              </a:rPr>
              <a:t>подписывает заявление участника</a:t>
            </a:r>
            <a:endParaRPr sz="2000" dirty="0" smtClean="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1" y="40195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2025 </a:t>
            </a:r>
            <a:r>
              <a:rPr lang="ru-RU" sz="2400" b="1" dirty="0" smtClean="0">
                <a:solidFill>
                  <a:srgbClr val="C00000"/>
                </a:solidFill>
              </a:rPr>
              <a:t>году подать заявление на участие в ЕГЭ можно будет и через ГОСУСЛУГИ в электронном виде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ЕГЭ</a:t>
            </a:r>
            <a:endParaRPr sz="4400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5401" y="1989582"/>
            <a:ext cx="7162799" cy="182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НОВОЕ!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Возможность смены предметов по выбору, а также уровня ЕГЭ по математике (профильный или базовый) уже после подачи заявления на участие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5401" y="1989582"/>
            <a:ext cx="7162799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6PQ52NDQUCDJ-269-1638</_dlc_DocId>
    <_dlc_DocIdUrl xmlns="4c48e722-e5ee-4bb4-abb8-2d4075f5b3da">
      <Url>http://www.eduportal44.ru/Manturovo/Sch3/_layouts/15/DocIdRedir.aspx?ID=6PQ52NDQUCDJ-269-1638</Url>
      <Description>6PQ52NDQUCDJ-269-1638</Description>
    </_dlc_DocIdUrl>
  </documentManagement>
</p:properties>
</file>

<file path=customXml/itemProps1.xml><?xml version="1.0" encoding="utf-8"?>
<ds:datastoreItem xmlns:ds="http://schemas.openxmlformats.org/officeDocument/2006/customXml" ds:itemID="{2B179B7E-1243-4E79-B99A-C491E1255966}">
  <ds:schemaRefs/>
</ds:datastoreItem>
</file>

<file path=customXml/itemProps2.xml><?xml version="1.0" encoding="utf-8"?>
<ds:datastoreItem xmlns:ds="http://schemas.openxmlformats.org/officeDocument/2006/customXml" ds:itemID="{CF360117-1E00-4234-83E3-C83175839897}">
  <ds:schemaRefs/>
</ds:datastoreItem>
</file>

<file path=customXml/itemProps3.xml><?xml version="1.0" encoding="utf-8"?>
<ds:datastoreItem xmlns:ds="http://schemas.openxmlformats.org/officeDocument/2006/customXml" ds:itemID="{720B047A-18F5-45C9-BD76-A541055C0378}">
  <ds:schemaRefs/>
</ds:datastoreItem>
</file>

<file path=customXml/itemProps4.xml><?xml version="1.0" encoding="utf-8"?>
<ds:datastoreItem xmlns:ds="http://schemas.openxmlformats.org/officeDocument/2006/customXml" ds:itemID="{001A34BB-94FB-4347-999F-08AC662A466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5028</Words>
  <Application>WPS Presentation</Application>
  <PresentationFormat>Экран (16:9)</PresentationFormat>
  <Paragraphs>320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Georgia</vt:lpstr>
      <vt:lpstr>Times New Roman</vt:lpstr>
      <vt:lpstr>Trebuchet MS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 Приказ Минпросвещения России и Рособрнадзора</vt:lpstr>
      <vt:lpstr>PowerPoint 演示文稿</vt:lpstr>
      <vt:lpstr>PowerPoint 演示文稿</vt:lpstr>
      <vt:lpstr> ИТОГОВОЕ СОЧИНЕНИЕ:</vt:lpstr>
      <vt:lpstr> ИТОГОВОЕ СОЧИНЕНИЕ</vt:lpstr>
      <vt:lpstr>РЕГИСТРАЦИЯ НА ЕГЭ</vt:lpstr>
      <vt:lpstr>РЕГИСТРАЦИЯ НА ЕГЭ</vt:lpstr>
      <vt:lpstr>РЕГИСТРАЦИЯ НА ЕГЭ</vt:lpstr>
      <vt:lpstr>РАСПИСАНИЕ ЕГЭ</vt:lpstr>
      <vt:lpstr>ПРОЕКТ РАСПИСАНИЯ ЕГЭ 2025</vt:lpstr>
      <vt:lpstr>ПРОЕКТ РАСПИСАНИЯ ЕГЭ 2025</vt:lpstr>
      <vt:lpstr>МИНИМАЛЬНОЕ КОЛИЧЕСТВО БАЛЛОВ</vt:lpstr>
      <vt:lpstr> ВРЕМЯ НАПИСАНИЯ ЭКЗАМЕНОВ: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Как	можно получить дополнительные баллы (от 1 до 10 баллов)</vt:lpstr>
      <vt:lpstr> МЕДАЛЬ  «За особые успехи в учении»</vt:lpstr>
      <vt:lpstr> САЙТЫ В ПОМОЩЬ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mmagk</cp:lastModifiedBy>
  <cp:revision>83</cp:revision>
  <dcterms:created xsi:type="dcterms:W3CDTF">2019-10-15T10:38:00Z</dcterms:created>
  <dcterms:modified xsi:type="dcterms:W3CDTF">2024-11-09T03:31:39Z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2019-09-24T03:00:00Z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2019-10-15T03:00:00Z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9ac0a693-e839-48ef-b5e8-4f4b14702ebe</vt:lpwstr>
  </property>
  <property fmtid="{D5CDD505-2E9C-101B-9397-08002B2CF9AE}" pid="7" name="ICV">
    <vt:lpwstr>D48C1DB847D241DEA85588587F5AC249_12</vt:lpwstr>
  </property>
  <property fmtid="{D5CDD505-2E9C-101B-9397-08002B2CF9AE}" pid="8" name="KSOProductBuildVer">
    <vt:lpwstr>1049-12.2.0.18607</vt:lpwstr>
  </property>
</Properties>
</file>