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40"/>
  </p:notesMasterIdLst>
  <p:sldIdLst>
    <p:sldId id="430" r:id="rId3"/>
    <p:sldId id="263" r:id="rId4"/>
    <p:sldId id="431" r:id="rId5"/>
    <p:sldId id="426" r:id="rId6"/>
    <p:sldId id="435" r:id="rId7"/>
    <p:sldId id="433" r:id="rId8"/>
    <p:sldId id="436" r:id="rId9"/>
    <p:sldId id="321" r:id="rId10"/>
    <p:sldId id="437" r:id="rId11"/>
    <p:sldId id="438" r:id="rId12"/>
    <p:sldId id="440" r:id="rId13"/>
    <p:sldId id="439" r:id="rId14"/>
    <p:sldId id="323" r:id="rId15"/>
    <p:sldId id="273" r:id="rId16"/>
    <p:sldId id="274" r:id="rId17"/>
    <p:sldId id="441" r:id="rId18"/>
    <p:sldId id="366" r:id="rId19"/>
    <p:sldId id="444" r:id="rId20"/>
    <p:sldId id="442" r:id="rId21"/>
    <p:sldId id="443" r:id="rId22"/>
    <p:sldId id="445" r:id="rId23"/>
    <p:sldId id="448" r:id="rId24"/>
    <p:sldId id="450" r:id="rId25"/>
    <p:sldId id="393" r:id="rId26"/>
    <p:sldId id="449" r:id="rId27"/>
    <p:sldId id="446" r:id="rId28"/>
    <p:sldId id="388" r:id="rId29"/>
    <p:sldId id="409" r:id="rId30"/>
    <p:sldId id="458" r:id="rId31"/>
    <p:sldId id="327" r:id="rId32"/>
    <p:sldId id="452" r:id="rId33"/>
    <p:sldId id="400" r:id="rId34"/>
    <p:sldId id="457" r:id="rId35"/>
    <p:sldId id="454" r:id="rId36"/>
    <p:sldId id="455" r:id="rId37"/>
    <p:sldId id="261" r:id="rId38"/>
    <p:sldId id="45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3"/>
    <a:srgbClr val="FFDD71"/>
    <a:srgbClr val="FFCF37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209F6-5A19-4EE5-9E7D-D78E0C1A4E6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2A4F4-B191-44D6-BE73-CD7E6BB15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FF894B-B0EA-4C49-B01E-652F371365F1}" type="slidenum">
              <a:rPr lang="ru-RU"/>
              <a:pPr/>
              <a:t>8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931E-779C-4D47-A9CE-E6EABD6153C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0A0-6CF2-454F-8021-7E7E19BD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931E-779C-4D47-A9CE-E6EABD6153C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0A0-6CF2-454F-8021-7E7E19BD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931E-779C-4D47-A9CE-E6EABD6153C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0A0-6CF2-454F-8021-7E7E19BD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1A187-C03D-4702-9B53-C31E443CA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2F0B-C780-42CC-A745-A00EFBC2B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D6F2-B0E0-40CA-86F1-7B4C24EAE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90C81-B2CB-462D-A324-528AFC48C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16D8E-ED74-4A85-AC36-4B9A62056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B8B07-5824-43BC-A8CE-BEDDE7462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0EEA2-67C3-4502-86EE-F3C67EFAD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A288F-6517-447F-A05C-65C8B4AF6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931E-779C-4D47-A9CE-E6EABD6153C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0A0-6CF2-454F-8021-7E7E19BD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DE8EB-EF82-41F0-8E24-8696D727C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9E4E1-24A8-4751-8F31-469001F60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D730D-3ED5-4E46-B7C0-5B86DAB7B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00DD3-5AEC-41CC-B615-532142ED8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9EA13-518A-4F53-9248-125A2A0FB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EE2B1-8DF2-4505-B7DE-D2A2CC9B0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931E-779C-4D47-A9CE-E6EABD6153C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0A0-6CF2-454F-8021-7E7E19BD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931E-779C-4D47-A9CE-E6EABD6153C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0A0-6CF2-454F-8021-7E7E19BD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931E-779C-4D47-A9CE-E6EABD6153C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0A0-6CF2-454F-8021-7E7E19BD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931E-779C-4D47-A9CE-E6EABD6153C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0A0-6CF2-454F-8021-7E7E19BD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931E-779C-4D47-A9CE-E6EABD6153C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0A0-6CF2-454F-8021-7E7E19BD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931E-779C-4D47-A9CE-E6EABD6153C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0A0-6CF2-454F-8021-7E7E19BD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931E-779C-4D47-A9CE-E6EABD6153C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0A0-6CF2-454F-8021-7E7E19BD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931E-779C-4D47-A9CE-E6EABD6153C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50A0-6CF2-454F-8021-7E7E19BD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C0B0AD8-E87A-407A-BEFC-CEEF54820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6;&#1090;&#1077;&#1095;&#1077;&#1089;&#1090;&#1074;&#1077;&#1085;&#1085;&#1072;&#1103;%20&#1074;&#1086;&#1081;&#1085;&#1072;%201812\&#1053;&#1086;&#1074;&#1072;&#1103;%20&#1087;&#1072;&#1087;&#1082;&#1072;\&#1057;&#1084;&#1086;&#1083;&#1077;&#1085;&#1089;&#1082;&#1086;&#1077;%20&#1089;&#1088;&#1072;&#1078;&#1077;&#1085;&#1080;&#1077;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6;&#1090;&#1077;&#1095;&#1077;&#1089;&#1090;&#1074;&#1077;&#1085;&#1085;&#1072;&#1103;%20&#1074;&#1086;&#1081;&#1085;&#1072;%201812\&#1053;&#1086;&#1074;&#1072;&#1103;%20&#1087;&#1072;&#1087;&#1082;&#1072;\&#1041;&#1086;&#1088;&#1086;&#1076;&#1080;&#1085;&#1089;&#1082;&#1086;&#1077;%20&#1089;&#1088;&#1072;&#1078;&#1077;&#1085;&#1080;&#1077;.wm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6;&#1090;&#1077;&#1095;&#1077;&#1089;&#1090;&#1074;&#1077;&#1085;&#1085;&#1072;&#1103;%20&#1074;&#1086;&#1081;&#1085;&#1072;%201812\&#1053;&#1086;&#1074;&#1072;&#1103;%20&#1087;&#1072;&#1087;&#1082;&#1072;\&#1053;&#1077;&#1080;&#1079;&#1074;&#1077;&#1089;&#1090;&#1085;&#1099;&#1077;%20&#1089;&#1090;&#1088;&#1072;&#1085;&#1080;&#1094;&#1099;.%20&#1041;&#1086;&#1088;&#1086;&#1076;&#1080;&#1085;&#1086;%202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9/99/Andrea_Appiani_002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6;&#1090;&#1077;&#1095;&#1077;&#1089;&#1090;&#1074;&#1077;&#1085;&#1085;&#1072;&#1103;%20&#1074;&#1086;&#1081;&#1085;&#1072;%201812\&#1053;&#1086;&#1074;&#1072;&#1103;%20&#1087;&#1072;&#1087;&#1082;&#1072;\&#1050;&#1091;&#1090;&#1091;&#1079;&#1086;&#1074;%20-%20Kutuzov%20(1943)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6;&#1090;&#1077;&#1095;&#1077;&#1089;&#1090;&#1074;&#1077;&#1085;&#1085;&#1072;&#1103;%20&#1074;&#1086;&#1081;&#1085;&#1072;%201812\&#1053;&#1086;&#1074;&#1072;&#1103;%20&#1087;&#1072;&#1087;&#1082;&#1072;\&#1061;&#1054;&#1058;&#1068;%20&#1052;&#1086;&#1089;&#1074;&#1082;&#1072;%20&#1074;%20&#1088;&#1091;&#1082;&#1072;&#1093;%20&#1092;&#1088;&#1072;&#1085;&#1094;&#1091;&#1079;&#1086;&#1074;.wm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6;&#1090;&#1077;&#1095;&#1077;&#1089;&#1090;&#1074;&#1077;&#1085;&#1085;&#1072;&#1103;%20&#1074;&#1086;&#1081;&#1085;&#1072;%201812\&#1053;&#1086;&#1074;&#1072;&#1103;%20&#1087;&#1072;&#1087;&#1082;&#1072;\&#1057;&#1088;&#1072;&#1078;&#1077;&#1085;&#1080;&#1077;%20&#1087;&#1086;&#1076;%20&#1052;&#1072;&#1083;&#1086;&#1103;&#1088;&#1086;&#1089;&#1083;&#1072;&#1074;&#1094;&#1077;&#1084;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6;&#1090;&#1077;&#1095;&#1077;&#1089;&#1090;&#1074;&#1077;&#1085;&#1085;&#1072;&#1103;%20&#1074;&#1086;&#1081;&#1085;&#1072;%201812\&#1053;&#1086;&#1074;&#1072;&#1103;%20&#1087;&#1072;&#1087;&#1082;&#1072;\&#1042;&#1080;&#1076;&#1077;&#1086;&#1082;&#1083;&#1080;&#1087;.%20&#1043;&#1077;&#1088;&#1086;&#1080;%20&#1054;&#1090;&#1077;&#1095;&#1077;&#1089;&#1090;&#1074;&#1077;&#1085;&#1085;&#1086;&#1081;%20&#1074;&#1086;&#1081;&#1085;&#1099;%201812%20&#1075;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3286124"/>
            <a:ext cx="7429552" cy="3143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Историю своего Отечества и ее прославленных героев,                                                                  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прошедших тяжкий путь к победе, 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сопряженный с потерями и лишениями, 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надобно вечно помнить и чтить.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                                         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А.С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Пушкин</a:t>
            </a:r>
          </a:p>
          <a:p>
            <a:pPr marL="0" indent="0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279717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Отечественная война                  </a:t>
            </a:r>
            <a:br>
              <a:rPr lang="ru-RU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1812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26" descr="ка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2571736" y="214290"/>
            <a:ext cx="6572264" cy="714380"/>
          </a:xfrm>
          <a:blipFill>
            <a:blip r:embed="rId3" cstate="print"/>
            <a:tile tx="0" ty="0" sx="100000" sy="100000" flip="none" algn="tl"/>
          </a:blip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Место соединения русских армий постоянно менялось, до тех пор, пока они не встретились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22 июля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под Смоленском.</a:t>
            </a:r>
          </a:p>
        </p:txBody>
      </p:sp>
      <p:grpSp>
        <p:nvGrpSpPr>
          <p:cNvPr id="2" name="Group 1047"/>
          <p:cNvGrpSpPr>
            <a:grpSpLocks/>
          </p:cNvGrpSpPr>
          <p:nvPr/>
        </p:nvGrpSpPr>
        <p:grpSpPr bwMode="auto">
          <a:xfrm>
            <a:off x="3276600" y="2133600"/>
            <a:ext cx="381000" cy="3124200"/>
            <a:chOff x="2064" y="1344"/>
            <a:chExt cx="240" cy="1968"/>
          </a:xfrm>
        </p:grpSpPr>
        <p:sp>
          <p:nvSpPr>
            <p:cNvPr id="31757" name="Rectangle 1028"/>
            <p:cNvSpPr>
              <a:spLocks noChangeArrowheads="1"/>
            </p:cNvSpPr>
            <p:nvPr/>
          </p:nvSpPr>
          <p:spPr bwMode="auto">
            <a:xfrm>
              <a:off x="2064" y="1344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1758" name="Rectangle 1029"/>
            <p:cNvSpPr>
              <a:spLocks noChangeArrowheads="1"/>
            </p:cNvSpPr>
            <p:nvPr/>
          </p:nvSpPr>
          <p:spPr bwMode="auto">
            <a:xfrm>
              <a:off x="2160" y="2736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b="1"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32774" name="Rectangle 1030"/>
          <p:cNvSpPr>
            <a:spLocks noChangeArrowheads="1"/>
          </p:cNvSpPr>
          <p:nvPr/>
        </p:nvSpPr>
        <p:spPr bwMode="auto">
          <a:xfrm>
            <a:off x="2819400" y="2971800"/>
            <a:ext cx="381000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Times New Roman" pitchFamily="18" charset="0"/>
            </a:endParaRPr>
          </a:p>
        </p:txBody>
      </p:sp>
      <p:grpSp>
        <p:nvGrpSpPr>
          <p:cNvPr id="3" name="Group 1044"/>
          <p:cNvGrpSpPr>
            <a:grpSpLocks/>
          </p:cNvGrpSpPr>
          <p:nvPr/>
        </p:nvGrpSpPr>
        <p:grpSpPr bwMode="auto">
          <a:xfrm>
            <a:off x="3581400" y="2590800"/>
            <a:ext cx="1066800" cy="2362200"/>
            <a:chOff x="2256" y="1632"/>
            <a:chExt cx="672" cy="1488"/>
          </a:xfrm>
        </p:grpSpPr>
        <p:sp>
          <p:nvSpPr>
            <p:cNvPr id="31755" name="AutoShape 1039"/>
            <p:cNvSpPr>
              <a:spLocks noChangeArrowheads="1"/>
            </p:cNvSpPr>
            <p:nvPr/>
          </p:nvSpPr>
          <p:spPr bwMode="auto">
            <a:xfrm rot="609625">
              <a:off x="2256" y="1632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6" name="AutoShape 1040"/>
            <p:cNvSpPr>
              <a:spLocks noChangeArrowheads="1"/>
            </p:cNvSpPr>
            <p:nvPr/>
          </p:nvSpPr>
          <p:spPr bwMode="auto">
            <a:xfrm rot="-616686">
              <a:off x="2352" y="2928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045"/>
          <p:cNvGrpSpPr>
            <a:grpSpLocks/>
          </p:cNvGrpSpPr>
          <p:nvPr/>
        </p:nvGrpSpPr>
        <p:grpSpPr bwMode="auto">
          <a:xfrm>
            <a:off x="4419600" y="3124200"/>
            <a:ext cx="1066800" cy="1371600"/>
            <a:chOff x="2784" y="1968"/>
            <a:chExt cx="672" cy="864"/>
          </a:xfrm>
        </p:grpSpPr>
        <p:sp>
          <p:nvSpPr>
            <p:cNvPr id="31753" name="AutoShape 1042"/>
            <p:cNvSpPr>
              <a:spLocks noChangeArrowheads="1"/>
            </p:cNvSpPr>
            <p:nvPr/>
          </p:nvSpPr>
          <p:spPr bwMode="auto">
            <a:xfrm rot="-2598918">
              <a:off x="2880" y="2640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4" name="AutoShape 1041"/>
            <p:cNvSpPr>
              <a:spLocks noChangeArrowheads="1"/>
            </p:cNvSpPr>
            <p:nvPr/>
          </p:nvSpPr>
          <p:spPr bwMode="auto">
            <a:xfrm rot="2565010">
              <a:off x="2784" y="1968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90" name="Rectangle 1046"/>
          <p:cNvSpPr>
            <a:spLocks noChangeArrowheads="1"/>
          </p:cNvSpPr>
          <p:nvPr/>
        </p:nvSpPr>
        <p:spPr bwMode="auto">
          <a:xfrm>
            <a:off x="5562600" y="2971800"/>
            <a:ext cx="3048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Times New Roman" pitchFamily="18" charset="0"/>
              </a:rPr>
              <a:t>1</a:t>
            </a:r>
          </a:p>
          <a:p>
            <a:endParaRPr lang="ru-RU" b="1">
              <a:latin typeface="Times New Roman" pitchFamily="18" charset="0"/>
            </a:endParaRPr>
          </a:p>
          <a:p>
            <a:r>
              <a:rPr lang="ru-RU" b="1"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4" grpId="0" animBg="1" autoUpdateAnimBg="0"/>
      <p:bldP spid="3279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18" y="0"/>
            <a:ext cx="5786478" cy="7143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 за Смоленск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моленское сражени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928670"/>
            <a:ext cx="8174792" cy="54012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214282" y="5429264"/>
            <a:ext cx="31004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Богданович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Барклай де Толли 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33575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714744" y="928670"/>
            <a:ext cx="542925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вождь несчастливый! Суров был жребий твой: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в жертву ты принес земле тебе чужой.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Непроницаемый для взгляда черни дикой,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молчанье шел один ты с мыслию великой,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И, в имени твоем звук чуждый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невзлюбя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Своими криками преследуя тебя,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Народ, таинственно спасаемый тобою,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Ругался над твоей священной сединою.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тот, чей острый ум тебя и постигал,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угоду им тебя лукаво порицал…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А. С. Пушкин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Быть может, из всех вождей Отечественной войны он заслуживает наибольшей признательности со стороны потомства.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С. П. Мельгунов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4795897"/>
            <a:ext cx="5500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5072074"/>
            <a:ext cx="5214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«</a:t>
            </a:r>
            <a:r>
              <a:rPr lang="ru-RU" sz="2000" b="1" dirty="0" smtClean="0">
                <a:latin typeface="Monotype Corsiva" pitchFamily="66" charset="0"/>
              </a:rPr>
              <a:t>Стоическое лицо Барклая есть </a:t>
            </a:r>
          </a:p>
          <a:p>
            <a:r>
              <a:rPr lang="ru-RU" sz="2000" b="1" dirty="0" smtClean="0">
                <a:latin typeface="Monotype Corsiva" pitchFamily="66" charset="0"/>
              </a:rPr>
              <a:t>одно из замечательных в нашей истории».</a:t>
            </a:r>
          </a:p>
          <a:p>
            <a:pPr algn="r"/>
            <a:r>
              <a:rPr lang="ru-RU" sz="2000" b="1" dirty="0" smtClean="0">
                <a:latin typeface="Monotype Corsiva" pitchFamily="66" charset="0"/>
              </a:rPr>
              <a:t>А. С. Пушкин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29330"/>
            <a:ext cx="3786214" cy="571504"/>
          </a:xfrm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sz="1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КУТУЗОВ Михаил Илларионович                     </a:t>
            </a:r>
            <a:r>
              <a:rPr lang="ru-RU" sz="1900" b="1" i="1" dirty="0" smtClean="0">
                <a:solidFill>
                  <a:srgbClr val="000000"/>
                </a:solidFill>
                <a:effectLst/>
                <a:latin typeface="+mj-lt"/>
              </a:rPr>
              <a:t>(1745-1813)    </a:t>
            </a:r>
            <a:r>
              <a:rPr lang="ru-RU" sz="1600" b="1" i="1" dirty="0" smtClean="0">
                <a:solidFill>
                  <a:srgbClr val="000000"/>
                </a:solidFill>
                <a:effectLst/>
                <a:latin typeface="Arial" pitchFamily="34" charset="0"/>
              </a:rPr>
              <a:t/>
            </a:r>
            <a:br>
              <a:rPr lang="ru-RU" sz="1600" b="1" i="1" dirty="0" smtClean="0">
                <a:solidFill>
                  <a:srgbClr val="000000"/>
                </a:solidFill>
                <a:effectLst/>
                <a:latin typeface="Arial" pitchFamily="34" charset="0"/>
              </a:rPr>
            </a:br>
            <a:endParaRPr lang="ru-RU" sz="1600" b="1" i="1" dirty="0" smtClean="0"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pic>
        <p:nvPicPr>
          <p:cNvPr id="13315" name="Picture 4" descr="кутуз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368903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 txBox="1">
            <a:spLocks noChangeArrowheads="1"/>
          </p:cNvSpPr>
          <p:nvPr/>
        </p:nvSpPr>
        <p:spPr>
          <a:xfrm>
            <a:off x="4143372" y="4643446"/>
            <a:ext cx="4857784" cy="2030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8 августа главнокомандующим был назначен М.И.Кутузов.                                   «Громадные стратегические способности … очень большой военный опыт на командных постах, широчайшая популярность Кутузова  в населении и армии-все это ставило старого генерала на совершенно исключительное место в данный момент».</a:t>
            </a:r>
          </a:p>
        </p:txBody>
      </p:sp>
      <p:pic>
        <p:nvPicPr>
          <p:cNvPr id="2050" name="Picture 2" descr="C:\Documents and Settings\User\Рабочий стол\29743-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6700" y="1000108"/>
            <a:ext cx="4653392" cy="350046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Кутузова главнокомандующим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0800000" flipV="1">
            <a:off x="5286380" y="4143380"/>
            <a:ext cx="35719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</a:rPr>
              <a:t>Приехал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Кутузов бить французов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n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14678" y="857232"/>
            <a:ext cx="2888932" cy="769441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u="sng" dirty="0">
                <a:latin typeface="Monotype Corsiva" pitchFamily="66" charset="0"/>
              </a:rPr>
              <a:t>Цели сторон</a:t>
            </a:r>
          </a:p>
        </p:txBody>
      </p:sp>
      <p:pic>
        <p:nvPicPr>
          <p:cNvPr id="14340" name="Picture 4" descr="Napole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1811337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357422" y="1785926"/>
            <a:ext cx="6167438" cy="22891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Monotype Corsiva" pitchFamily="66" charset="0"/>
              </a:rPr>
              <a:t>Разгромить в генеральном</a:t>
            </a:r>
          </a:p>
          <a:p>
            <a:r>
              <a:rPr lang="ru-RU" sz="3600" b="1">
                <a:latin typeface="Monotype Corsiva" pitchFamily="66" charset="0"/>
              </a:rPr>
              <a:t>сражении русскую армию</a:t>
            </a:r>
          </a:p>
          <a:p>
            <a:r>
              <a:rPr lang="ru-RU" sz="3600" b="1">
                <a:latin typeface="Monotype Corsiva" pitchFamily="66" charset="0"/>
              </a:rPr>
              <a:t>и заставить Россию</a:t>
            </a:r>
          </a:p>
          <a:p>
            <a:r>
              <a:rPr lang="ru-RU" sz="3600" b="1">
                <a:latin typeface="Monotype Corsiva" pitchFamily="66" charset="0"/>
              </a:rPr>
              <a:t>заключить выгодный для него мир</a:t>
            </a:r>
          </a:p>
        </p:txBody>
      </p:sp>
      <p:pic>
        <p:nvPicPr>
          <p:cNvPr id="14342" name="Picture 6" descr="Kutuz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1825625" cy="23034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285984" y="5072074"/>
            <a:ext cx="6488113" cy="119062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latin typeface="Monotype Corsiva" pitchFamily="66" charset="0"/>
              </a:rPr>
              <a:t>Остановить наступление французов</a:t>
            </a:r>
          </a:p>
          <a:p>
            <a:r>
              <a:rPr lang="ru-RU" sz="3600" b="1" dirty="0">
                <a:latin typeface="Monotype Corsiva" pitchFamily="66" charset="0"/>
              </a:rPr>
              <a:t>и защитить Москву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0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Бородинская  битва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an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17463"/>
            <a:ext cx="9180513" cy="68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987675" y="333375"/>
            <a:ext cx="4138613" cy="82391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u="sng">
                <a:latin typeface="Monotype Corsiva" pitchFamily="66" charset="0"/>
              </a:rPr>
              <a:t>Соотношение сил</a:t>
            </a:r>
          </a:p>
        </p:txBody>
      </p:sp>
      <p:pic>
        <p:nvPicPr>
          <p:cNvPr id="15364" name="Picture 4" descr="Napole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84313"/>
            <a:ext cx="1811337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59113" y="2173288"/>
            <a:ext cx="4441825" cy="8239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Monotype Corsiva" pitchFamily="66" charset="0"/>
              </a:rPr>
              <a:t>135 тысяч человек</a:t>
            </a:r>
          </a:p>
        </p:txBody>
      </p:sp>
      <p:pic>
        <p:nvPicPr>
          <p:cNvPr id="15366" name="Picture 6" descr="Kutuz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149725"/>
            <a:ext cx="1825625" cy="23034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411413" y="4710113"/>
            <a:ext cx="6453187" cy="13112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Monotype Corsiva" pitchFamily="66" charset="0"/>
              </a:rPr>
              <a:t>132 тысячи человек</a:t>
            </a:r>
          </a:p>
          <a:p>
            <a:r>
              <a:rPr lang="ru-RU" sz="4000" b="1">
                <a:latin typeface="Monotype Corsiva" pitchFamily="66" charset="0"/>
              </a:rPr>
              <a:t>(в том числе 21 тыс. ополченцев)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5857916" cy="85723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Бородинская битва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Бородинское сражени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1071546"/>
            <a:ext cx="8222574" cy="5432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4929222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Бородинская битва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1000108"/>
            <a:ext cx="4071934" cy="13573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Русская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армия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понесла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тяжёлые потери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-58 тысяч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убитыми 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ранеными,  в том числе 23 генерала.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000108"/>
            <a:ext cx="492919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endParaRPr lang="ru-RU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Французская армия потеряла                           более 50 тысячи убитыми и ранеными,              в том числе 49 генералов, 37 полковников.</a:t>
            </a:r>
          </a:p>
          <a:p>
            <a:pPr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286124"/>
            <a:ext cx="9286908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Историческое значение Бородинской битвы:</a:t>
            </a: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Наполеон не смог разгромить и принудить к капитуляции русскую армию;</a:t>
            </a:r>
          </a:p>
          <a:p>
            <a:pPr>
              <a:lnSpc>
                <a:spcPct val="80000"/>
              </a:lnSpc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onsolas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Несмотря на то, что русские войска отступили к Москве, они выполнили основную задачу «…уничтожить как можно больше французов»; </a:t>
            </a:r>
          </a:p>
          <a:p>
            <a:pPr>
              <a:lnSpc>
                <a:spcPct val="80000"/>
              </a:lnSpc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onsolas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Французские войска получили удар, от которого они уже не смогли оправиться.</a:t>
            </a:r>
          </a:p>
        </p:txBody>
      </p:sp>
    </p:spTree>
    <p:extLst>
      <p:ext uri="{BB962C8B-B14F-4D97-AF65-F5344CB8AC3E}">
        <p14:creationId xmlns:p14="http://schemas.microsoft.com/office/powerpoint/2010/main" xmlns="" val="1628477449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0"/>
            <a:ext cx="7000924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Бородинского сражения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Неизвестные страницы. Бородино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857232"/>
            <a:ext cx="7643866" cy="573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 descr="совет в филях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143108" y="642918"/>
            <a:ext cx="6793052" cy="4483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45061" name="Rectangle 2" descr="Папирус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857892"/>
            <a:ext cx="9143999" cy="811196"/>
          </a:xfr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808000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«С потерей Москвы не потеряна еще Россия…                                                 Но когда уничтожится армия, погибнет Москва и Россия».</a:t>
            </a:r>
          </a:p>
        </p:txBody>
      </p:sp>
      <p:sp>
        <p:nvSpPr>
          <p:cNvPr id="45062" name="Text Box 6" descr="Папирус"/>
          <p:cNvSpPr txBox="1">
            <a:spLocks noChangeArrowheads="1"/>
          </p:cNvSpPr>
          <p:nvPr/>
        </p:nvSpPr>
        <p:spPr bwMode="auto">
          <a:xfrm>
            <a:off x="142844" y="1928802"/>
            <a:ext cx="1857388" cy="92333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Военный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совет </a:t>
            </a:r>
          </a:p>
          <a:p>
            <a:pPr algn="ctr" eaLnBrk="0" hangingPunct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в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Филях</a:t>
            </a:r>
          </a:p>
          <a:p>
            <a:pPr algn="ctr" eaLnBrk="0" hangingPunct="0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( 1.09.1812г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.)</a:t>
            </a:r>
          </a:p>
        </p:txBody>
      </p:sp>
      <p:pic>
        <p:nvPicPr>
          <p:cNvPr id="8" name="Picture 9" descr="Избушка в Филях"/>
          <p:cNvPicPr>
            <a:picLocks noChangeAspect="1" noChangeArrowheads="1"/>
          </p:cNvPicPr>
          <p:nvPr/>
        </p:nvPicPr>
        <p:blipFill>
          <a:blip r:embed="rId4"/>
          <a:srcRect l="10436" t="4217" r="21719"/>
          <a:stretch>
            <a:fillRect/>
          </a:stretch>
        </p:blipFill>
        <p:spPr>
          <a:xfrm>
            <a:off x="0" y="3429000"/>
            <a:ext cx="1939171" cy="16938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айл:Andrea Appiani 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4301265" cy="57864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Бонапарт Наполеон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Рабочий стол\x_84e4dcc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42852"/>
            <a:ext cx="4170434" cy="57150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00760" y="6000768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 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43042" y="0"/>
            <a:ext cx="5715040" cy="571480"/>
          </a:xfrm>
        </p:spPr>
        <p:txBody>
          <a:bodyPr>
            <a:normAutofit fontScale="90000"/>
          </a:bodyPr>
          <a:lstStyle/>
          <a:p>
            <a:pPr algn="l" eaLnBrk="0" hangingPunct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Военный совет в Филях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Кутузов - Kutuzov (1943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1000108"/>
            <a:ext cx="7364460" cy="55233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6072230" cy="10715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Оставление Москвы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2.09.1812г.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6370" name="Picture 2" descr="C:\Documents and Settings\User\Рабочий стол\А.-Семенов-А.-Соколов-Русская-армия-и-жители-оставляют-Москву-в-1812-год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07644"/>
            <a:ext cx="7858180" cy="5550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5929354" cy="8572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2.09.-7.10.1812г.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8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51" t="20519" r="2928" b="5296"/>
          <a:stretch>
            <a:fillRect/>
          </a:stretch>
        </p:blipFill>
        <p:spPr bwMode="auto">
          <a:xfrm>
            <a:off x="0" y="1142984"/>
            <a:ext cx="912582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42942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ХОТЬ Мосвка в руках французов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1129884"/>
            <a:ext cx="7072362" cy="530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971550" y="404813"/>
            <a:ext cx="7272338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Сложности пребывания Наполеона в Москве</a:t>
            </a:r>
          </a:p>
        </p:txBody>
      </p:sp>
      <p:sp>
        <p:nvSpPr>
          <p:cNvPr id="30723" name="Rectangle 14"/>
          <p:cNvSpPr>
            <a:spLocks noChangeArrowheads="1"/>
          </p:cNvSpPr>
          <p:nvPr/>
        </p:nvSpPr>
        <p:spPr bwMode="auto">
          <a:xfrm>
            <a:off x="6000760" y="1857364"/>
            <a:ext cx="2447925" cy="172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Разложение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армии</a:t>
            </a:r>
          </a:p>
        </p:txBody>
      </p:sp>
      <p:sp>
        <p:nvSpPr>
          <p:cNvPr id="30724" name="Rectangle 19"/>
          <p:cNvSpPr>
            <a:spLocks noChangeArrowheads="1"/>
          </p:cNvSpPr>
          <p:nvPr/>
        </p:nvSpPr>
        <p:spPr bwMode="auto">
          <a:xfrm>
            <a:off x="6156325" y="4508500"/>
            <a:ext cx="2303463" cy="1800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Ополчение</a:t>
            </a:r>
          </a:p>
        </p:txBody>
      </p:sp>
      <p:sp>
        <p:nvSpPr>
          <p:cNvPr id="30725" name="Rectangle 21"/>
          <p:cNvSpPr>
            <a:spLocks noChangeArrowheads="1"/>
          </p:cNvSpPr>
          <p:nvPr/>
        </p:nvSpPr>
        <p:spPr bwMode="auto">
          <a:xfrm>
            <a:off x="3419475" y="4508500"/>
            <a:ext cx="2376488" cy="1800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Армейские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партизанские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отряды</a:t>
            </a:r>
          </a:p>
        </p:txBody>
      </p:sp>
      <p:sp>
        <p:nvSpPr>
          <p:cNvPr id="30726" name="Rectangle 22"/>
          <p:cNvSpPr>
            <a:spLocks noChangeArrowheads="1"/>
          </p:cNvSpPr>
          <p:nvPr/>
        </p:nvSpPr>
        <p:spPr bwMode="auto">
          <a:xfrm>
            <a:off x="500034" y="4429132"/>
            <a:ext cx="2590800" cy="1873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Крестьянские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партизанские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отряды</a:t>
            </a:r>
          </a:p>
        </p:txBody>
      </p:sp>
      <p:sp>
        <p:nvSpPr>
          <p:cNvPr id="30727" name="Rectangle 27"/>
          <p:cNvSpPr>
            <a:spLocks noChangeArrowheads="1"/>
          </p:cNvSpPr>
          <p:nvPr/>
        </p:nvSpPr>
        <p:spPr bwMode="auto">
          <a:xfrm>
            <a:off x="468313" y="1773238"/>
            <a:ext cx="3095625" cy="172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Национально-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освободительная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(народная) борьба</a:t>
            </a:r>
          </a:p>
        </p:txBody>
      </p:sp>
      <p:sp>
        <p:nvSpPr>
          <p:cNvPr id="30728" name="Rectangle 29"/>
          <p:cNvSpPr>
            <a:spLocks noChangeArrowheads="1"/>
          </p:cNvSpPr>
          <p:nvPr/>
        </p:nvSpPr>
        <p:spPr bwMode="auto">
          <a:xfrm>
            <a:off x="3779838" y="1773238"/>
            <a:ext cx="2016125" cy="172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 в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Москве</a:t>
            </a:r>
          </a:p>
        </p:txBody>
      </p:sp>
      <p:sp>
        <p:nvSpPr>
          <p:cNvPr id="30729" name="Line 33"/>
          <p:cNvSpPr>
            <a:spLocks noChangeShapeType="1"/>
          </p:cNvSpPr>
          <p:nvPr/>
        </p:nvSpPr>
        <p:spPr bwMode="auto">
          <a:xfrm>
            <a:off x="4284663" y="1125538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0" name="Line 34"/>
          <p:cNvSpPr>
            <a:spLocks noChangeShapeType="1"/>
          </p:cNvSpPr>
          <p:nvPr/>
        </p:nvSpPr>
        <p:spPr bwMode="auto">
          <a:xfrm flipH="1">
            <a:off x="2268538" y="1125538"/>
            <a:ext cx="5746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1" name="Line 35"/>
          <p:cNvSpPr>
            <a:spLocks noChangeShapeType="1"/>
          </p:cNvSpPr>
          <p:nvPr/>
        </p:nvSpPr>
        <p:spPr bwMode="auto">
          <a:xfrm>
            <a:off x="5867400" y="1125538"/>
            <a:ext cx="10810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2" name="Line 36"/>
          <p:cNvSpPr>
            <a:spLocks noChangeShapeType="1"/>
          </p:cNvSpPr>
          <p:nvPr/>
        </p:nvSpPr>
        <p:spPr bwMode="auto">
          <a:xfrm flipH="1">
            <a:off x="1476375" y="3500438"/>
            <a:ext cx="2159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3" name="Line 37"/>
          <p:cNvSpPr>
            <a:spLocks noChangeShapeType="1"/>
          </p:cNvSpPr>
          <p:nvPr/>
        </p:nvSpPr>
        <p:spPr bwMode="auto">
          <a:xfrm>
            <a:off x="2124075" y="3500438"/>
            <a:ext cx="18716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4" name="Line 38"/>
          <p:cNvSpPr>
            <a:spLocks noChangeShapeType="1"/>
          </p:cNvSpPr>
          <p:nvPr/>
        </p:nvSpPr>
        <p:spPr bwMode="auto">
          <a:xfrm>
            <a:off x="2987675" y="3500438"/>
            <a:ext cx="439261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5512" y="0"/>
            <a:ext cx="81598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57422" y="37186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Напрасно ждал Наполеон,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Последним счастьем упоенный,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Москвы коленопреклоненной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ключами старого Кремля: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Нет, не пошла Москва моя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нему с повинной головою.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праздник, не приемный дар,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готовила пожар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Нетерпеливому герою.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А.С. Пушкин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858048" cy="107154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Тарутинский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марш- манёвр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5-21 .09.1812г.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7394" name="Picture 2" descr="C:\Documents and Settings\User\Рабочий стол\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04" r="777" b="31182"/>
          <a:stretch>
            <a:fillRect/>
          </a:stretch>
        </p:blipFill>
        <p:spPr bwMode="auto">
          <a:xfrm>
            <a:off x="1071538" y="1142984"/>
            <a:ext cx="6786610" cy="55214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Армия перешла фланговыми маршами с Владимирской  и Рязанской дорог на старую Калужскую дорогу, чем, переменив направление, прикрыла совершенно свою операционную линию, ведущую от Москвы на Калугу.   (Из письма М.И.Кутузова)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908" y="0"/>
            <a:ext cx="4071934" cy="14763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err="1" smtClean="0">
                <a:solidFill>
                  <a:srgbClr val="FF0000"/>
                </a:solidFill>
              </a:rPr>
              <a:t>Тарутинский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марш- манёвр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5-21 .09.1812г.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71488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3" inden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«Село Тарутино – на старой Калужской дороге- лежало в 166 верстах от Москвы; именно здесь Кутузов обратился к своим войскам: « Дети мои, отсюда – ни шагу назад!». Сюда стекались войска, ополченцы, припасы, а тульский завод поставлял в лагерь 2000 ружей в неделю. Здесь можно было встретить умудренного жизнью деда с рогатиной, которого окружали внуки и правнуки, вооруженные топорами и вилами. Сюда же казаки атамана Платова и партизаны Фигнера сгоняли пленных».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pPr marL="68263" indent="0">
              <a:buFont typeface="Wingdings" pitchFamily="2" charset="2"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Из книги « Исторические миниатюры» В. Пикуля:</a:t>
            </a:r>
          </a:p>
          <a:p>
            <a:pPr marL="68263" indent="0">
              <a:buFont typeface="Wingdings" pitchFamily="2" charset="2"/>
              <a:buNone/>
            </a:pPr>
            <a:endParaRPr lang="ru-RU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7143800" cy="92867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 под Малоярославцем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9-12.10.1812г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4819" name="Picture 6" descr="БОЙ ПОД МАЛОЯРОСЛАВЦЕМ"/>
          <p:cNvPicPr>
            <a:picLocks noChangeAspect="1" noChangeArrowheads="1"/>
          </p:cNvPicPr>
          <p:nvPr/>
        </p:nvPicPr>
        <p:blipFill>
          <a:blip r:embed="rId2"/>
          <a:srcRect t="3204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ражение под Малоярославце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1428736"/>
            <a:ext cx="8500555" cy="4781562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 под Малоярославцем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9-12.10.1812г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64" y="5715000"/>
            <a:ext cx="8715436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Территории  контролируемые Наполеоном к 1812 году</a:t>
            </a:r>
            <a:endParaRPr lang="ru-RU" sz="2400" dirty="0"/>
          </a:p>
        </p:txBody>
      </p:sp>
      <p:pic>
        <p:nvPicPr>
          <p:cNvPr id="4" name="Picture 4" descr="C:\Documents and Settings\---\Мои документы\Мои рисунки\карта наполеон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69" t="4308" r="2350" b="5217"/>
          <a:stretch>
            <a:fillRect/>
          </a:stretch>
        </p:blipFill>
        <p:spPr bwMode="auto">
          <a:xfrm>
            <a:off x="357158" y="214290"/>
            <a:ext cx="8501122" cy="51749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6000768"/>
            <a:ext cx="714380" cy="628648"/>
          </a:xfrm>
          <a:prstGeom prst="rect">
            <a:avLst/>
          </a:prstGeom>
          <a:solidFill>
            <a:srgbClr val="FFE9A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6929486" cy="714356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Отступление наполеоновской армии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688" y="6000768"/>
            <a:ext cx="88583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«Хуже нищих последних.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 они были сильны, мы их не жалели, а теперь и пожалеть можно Тоже и они люди…А и то сказать,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же их к нам звал?»</a:t>
            </a:r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18" t="4167" r="2323" b="8333"/>
          <a:stretch>
            <a:fillRect/>
          </a:stretch>
        </p:blipFill>
        <p:spPr bwMode="auto">
          <a:xfrm>
            <a:off x="571472" y="714356"/>
            <a:ext cx="814393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74a071_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" y="714356"/>
            <a:ext cx="9144000" cy="5214974"/>
          </a:xfrm>
        </p:spPr>
      </p:pic>
      <p:pic>
        <p:nvPicPr>
          <p:cNvPr id="15" name="Picture 7" descr="Переправа через Березин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 t="12330" r="3594"/>
          <a:stretch>
            <a:fillRect/>
          </a:stretch>
        </p:blipFill>
        <p:spPr>
          <a:xfrm>
            <a:off x="0" y="714356"/>
            <a:ext cx="9144000" cy="5143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Курин Герасим Матвее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488"/>
            <a:ext cx="129258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Василиса Кож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120021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Давыдов Денис Васильев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85852" cy="171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Фигнер Александр Самойлович"/>
          <p:cNvPicPr>
            <a:picLocks noChangeAspect="1" noChangeArrowheads="1"/>
          </p:cNvPicPr>
          <p:nvPr/>
        </p:nvPicPr>
        <p:blipFill>
          <a:blip r:embed="rId5"/>
          <a:srcRect l="7424" t="6048" r="10892"/>
          <a:stretch>
            <a:fillRect/>
          </a:stretch>
        </p:blipFill>
        <p:spPr bwMode="auto">
          <a:xfrm>
            <a:off x="0" y="1714488"/>
            <a:ext cx="1285852" cy="181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WordArt 9"/>
          <p:cNvSpPr>
            <a:spLocks noChangeArrowheads="1" noChangeShapeType="1" noTextEdit="1"/>
          </p:cNvSpPr>
          <p:nvPr/>
        </p:nvSpPr>
        <p:spPr bwMode="auto">
          <a:xfrm>
            <a:off x="1676400" y="76200"/>
            <a:ext cx="5681682" cy="5667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Партизанское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движение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28728" y="1857364"/>
            <a:ext cx="750099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Фигнер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разведчик, переодевался в французскую форму, проникал в неприятельский лагерь, собирал сведения. За его голову Наполеон объявил денежное вознаграждение.</a:t>
            </a:r>
          </a:p>
          <a:p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Сеславин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его отряд из 500 человек контролировал дорогу между Боровском о Москвой. Он был первым, кто добыл сведения о движении Наполеона после его выхода из Москвы</a:t>
            </a:r>
          </a:p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Василиса Кожина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крестьянка, староста деревни Смоленской губернии.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На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счету немало пленных французов</a:t>
            </a:r>
          </a:p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Герасим Курин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крепостной, организовал отряд из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5,5 тысяч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крестьян,  громил французов</a:t>
            </a:r>
          </a:p>
          <a:p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Ермолай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Четвертаков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солдат-драгун, организовал 4-тысячный отряд для борьбы с французов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785794"/>
            <a:ext cx="76438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 Давыдов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поэт. Идеолог и один из командиров партизанского движения.  О храбрости и удачливости Давыдова слагали легенды. Одним из выдающихся подвигов Давыдова было дело под Ляховым, где он вместе с другими партизанами взял в плен двухтысячный отряд французов.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5072074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«малой войне»  наполеоновская армия потеряла 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тыс. убитыми, ранеными 30 тыс. убитыми, 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ранеными, взятыми   в плен. Неисчислимыми стали потери обозов, боеприпасов, складов.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2" descr="G0036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858015" y="4786322"/>
            <a:ext cx="2303979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C:\Users\Interpel\Desktop\Материалы\Мама\история\бородино\gess12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3834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571472" y="0"/>
            <a:ext cx="7720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Переправа через Березину 4-16 ноября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3" descr="C:\Documents and Settings\User\Рабочий стол\MF56oxwSwe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85728"/>
            <a:ext cx="3714744" cy="538100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500662" y="5715000"/>
            <a:ext cx="3643338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25 декабря Александр 1 издал Манифест об изгнании врага из России и окончании Отечественной войны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3000372"/>
            <a:ext cx="50006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«Каждый из вас есть спаситель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Отечества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Россия приветствует вас сим именем.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Стремительное преследование неприятеля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и необыкновенные труды,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подъятые вами в сем быстром походе,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изумляют все народы и приносят вам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бессмертную славу.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Не было еще примера столь блистательных побед».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	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         ( из приказа М.И.Кутузова по русской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армии 21декабря 1812года).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7637" name="Picture 5" descr="C:\Documents and Settings\User\Рабочий стол\21373.jpg"/>
          <p:cNvPicPr>
            <a:picLocks noChangeAspect="1" noChangeArrowheads="1"/>
          </p:cNvPicPr>
          <p:nvPr/>
        </p:nvPicPr>
        <p:blipFill>
          <a:blip r:embed="rId3"/>
          <a:srcRect r="-319" b="10526"/>
          <a:stretch>
            <a:fillRect/>
          </a:stretch>
        </p:blipFill>
        <p:spPr bwMode="auto">
          <a:xfrm>
            <a:off x="0" y="214290"/>
            <a:ext cx="528641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4282" y="1905000"/>
            <a:ext cx="8786874" cy="4038600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Талант полководцев России.</a:t>
            </a:r>
          </a:p>
          <a:p>
            <a:pPr eaLnBrk="1" hangingPunct="1">
              <a:spcBef>
                <a:spcPts val="120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Освободительный характер войны.</a:t>
            </a:r>
          </a:p>
          <a:p>
            <a:pPr eaLnBrk="1" hangingPunct="1">
              <a:spcBef>
                <a:spcPts val="120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Всенародное участие в войне.</a:t>
            </a:r>
          </a:p>
          <a:p>
            <a:pPr eaLnBrk="1" hangingPunct="1">
              <a:spcBef>
                <a:spcPts val="120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Массовый героизм солдат и офицеров.</a:t>
            </a:r>
          </a:p>
          <a:p>
            <a:pPr eaLnBrk="1" hangingPunct="1">
              <a:spcBef>
                <a:spcPts val="120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Умелое использование природных факторов.</a:t>
            </a:r>
          </a:p>
        </p:txBody>
      </p:sp>
      <p:sp>
        <p:nvSpPr>
          <p:cNvPr id="23556" name="WordArt 8"/>
          <p:cNvSpPr>
            <a:spLocks noChangeArrowheads="1" noChangeShapeType="1" noTextEdit="1"/>
          </p:cNvSpPr>
          <p:nvPr/>
        </p:nvSpPr>
        <p:spPr bwMode="auto">
          <a:xfrm>
            <a:off x="285720" y="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Почему Россия смогла одержать победу </a:t>
            </a:r>
          </a:p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над "великой армией" Наполеона?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Историческое значение Отечественной войны 1812 года: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5775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Война пробудила чувство национального самосознания русского народа и вызвала патриотический подъем в стране.</a:t>
            </a:r>
            <a:b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Война носила народный характер, что проявилось в массовом героизме, формировании ополчения, действиях партизан.</a:t>
            </a:r>
            <a:b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Победа над французами стала первым шагов в освобождении стран Европы от наполеоновского владычества.</a:t>
            </a:r>
            <a:b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Отечественная война 1812 года дала импульс к созданию выдающихся произведений литературы и искусства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ru-RU" sz="20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1746" name="Picture 2" descr="F:\1812\6_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22" y="1071546"/>
            <a:ext cx="1910886" cy="2786082"/>
          </a:xfrm>
        </p:spPr>
      </p:pic>
      <p:sp>
        <p:nvSpPr>
          <p:cNvPr id="4" name="Прямоугольник 3"/>
          <p:cNvSpPr/>
          <p:nvPr/>
        </p:nvSpPr>
        <p:spPr>
          <a:xfrm>
            <a:off x="2643174" y="3786190"/>
            <a:ext cx="1291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М.И.Кутузов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Историю своего Отечества и ее прославленных героев, прошедших тяжкий путь к победе, сопряженный с потерями и лишениями, надобно вечно помнить и чтить.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                                                                    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А.С. Пушкин</a:t>
            </a:r>
          </a:p>
        </p:txBody>
      </p:sp>
      <p:pic>
        <p:nvPicPr>
          <p:cNvPr id="1026" name="Picture 2" descr="C:\Documents and Settings\User\Рабочий стол\mixail-bogdanovich-barklaj-de-tolli.jpg"/>
          <p:cNvPicPr>
            <a:picLocks noChangeAspect="1" noChangeArrowheads="1"/>
          </p:cNvPicPr>
          <p:nvPr/>
        </p:nvPicPr>
        <p:blipFill>
          <a:blip r:embed="rId3"/>
          <a:srcRect l="3642" t="9589" r="5303"/>
          <a:stretch>
            <a:fillRect/>
          </a:stretch>
        </p:blipFill>
        <p:spPr bwMode="auto">
          <a:xfrm>
            <a:off x="0" y="1071546"/>
            <a:ext cx="2071670" cy="27345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786190"/>
            <a:ext cx="2357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М.Б. Барклай-де-Толли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User\Desktop\hm5_8_4_3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071546"/>
            <a:ext cx="2002482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72000" y="3786190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Н.Н. Раевский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User\Desktop\hm5_8_4_4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071546"/>
            <a:ext cx="2071702" cy="283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643702" y="3857628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П.И. Багратион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C:\Users\User\Desktop\hm5_8_4_6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4143380"/>
            <a:ext cx="2082044" cy="24113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0034" y="6488668"/>
            <a:ext cx="1239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Давыдов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C:\Documents and Settings\User\Рабочий стол\TORMASOV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4071942"/>
            <a:ext cx="1928826" cy="2500329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71736" y="6519446"/>
            <a:ext cx="14003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А.П.Тормасов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6519446"/>
            <a:ext cx="1424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А.П.Ермолов 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6" descr="Ermolo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4143380"/>
            <a:ext cx="1857388" cy="2408576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" name="Picture 1" descr="C:\Documents and Settings\User\Рабочий стол\image029.jpg"/>
          <p:cNvPicPr>
            <a:picLocks noChangeAspect="1" noChangeArrowheads="1"/>
          </p:cNvPicPr>
          <p:nvPr/>
        </p:nvPicPr>
        <p:blipFill>
          <a:blip r:embed="rId9"/>
          <a:srcRect l="12374" t="2340" r="7358"/>
          <a:stretch>
            <a:fillRect/>
          </a:stretch>
        </p:blipFill>
        <p:spPr bwMode="auto">
          <a:xfrm>
            <a:off x="6643702" y="4214818"/>
            <a:ext cx="1928826" cy="234673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572264" y="6550223"/>
            <a:ext cx="1928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r>
              <a:rPr lang="vi-V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vi-V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Милора́дович</a:t>
            </a:r>
            <a:r>
              <a:rPr lang="vi-V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15370" cy="8572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Отечественной войны 1812 г.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Видеоклип. Герои Отечественной войны 1812 г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829642"/>
            <a:ext cx="6858048" cy="5822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85723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Хронология Отечественной войны 1812 года: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4991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Отступление русских армий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Соединение их под Смоленском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Смоленское сражение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Бородинское сражение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в Филях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 Москвы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Тарутинский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маневр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Сражение под Малоярославцем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Переправа через Березину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Отечественной войны 1812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071546"/>
            <a:ext cx="8715436" cy="12192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Стремление Наполеона к мировому господству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Неразрешимые противоречия между  Францией и Россией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</a:t>
            </a: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Тильзитского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мира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ru-RU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None/>
              <a:defRPr/>
            </a:pPr>
            <a:endParaRPr lang="ru-RU" dirty="0" smtClean="0"/>
          </a:p>
          <a:p>
            <a:pPr eaLnBrk="1" hangingPunct="1">
              <a:buNone/>
              <a:defRPr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285992"/>
            <a:ext cx="559659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Характер  войны 1812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года: </a:t>
            </a:r>
          </a:p>
          <a:p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</a:t>
            </a:r>
            <a:endParaRPr lang="ru-RU" sz="3400" dirty="0">
              <a:latin typeface="+mj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57290" y="3143248"/>
            <a:ext cx="2127278" cy="1428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929190" y="3143248"/>
            <a:ext cx="2127278" cy="14414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Франции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2357422" y="2857496"/>
            <a:ext cx="714380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000628" y="2786058"/>
            <a:ext cx="571504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214678" y="5214950"/>
            <a:ext cx="2127278" cy="1428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Наполеона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</a:p>
          <a:p>
            <a:pPr algn="ctr">
              <a:lnSpc>
                <a:spcPct val="90000"/>
              </a:lnSpc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  <p:bldP spid="8" grpId="0"/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 сторон:</a:t>
            </a:r>
            <a:endParaRPr lang="ru-RU" sz="4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42918"/>
            <a:ext cx="4038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450 до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678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чел</a:t>
            </a:r>
            <a:r>
              <a:rPr lang="ru-RU" sz="2400" dirty="0" smtClean="0">
                <a:solidFill>
                  <a:srgbClr val="000000"/>
                </a:solidFill>
                <a:effectLst/>
              </a:rPr>
              <a:t>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1372 орудия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857232"/>
            <a:ext cx="4038600" cy="1285884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265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чел.</a:t>
            </a:r>
            <a:r>
              <a:rPr lang="ru-RU" dirty="0" smtClean="0"/>
              <a:t>   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942 орудия 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2" name="Picture 2" descr="C:\Users\user\Desktop\о.jpg"/>
          <p:cNvPicPr>
            <a:picLocks noChangeAspect="1" noChangeArrowheads="1"/>
          </p:cNvPicPr>
          <p:nvPr/>
        </p:nvPicPr>
        <p:blipFill>
          <a:blip r:embed="rId2"/>
          <a:srcRect r="4212" b="5858"/>
          <a:stretch>
            <a:fillRect/>
          </a:stretch>
        </p:blipFill>
        <p:spPr bwMode="auto">
          <a:xfrm>
            <a:off x="124064" y="2045425"/>
            <a:ext cx="3519242" cy="481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" descr="C:\Users\user\Desktop\1308815400_17155513.0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493950"/>
            <a:ext cx="5286380" cy="367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кар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623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softEdge rad="635000"/>
          </a:effectLst>
          <a:extLst>
            <a:ext uri="{909E8E84-426E-40DD-AFC4-6F175D3DCCD1}"/>
          </a:extLst>
        </p:spPr>
      </p:pic>
      <p:sp>
        <p:nvSpPr>
          <p:cNvPr id="29699" name="Rectangle 3" descr="Полотно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86280" cy="609600"/>
          </a:xfr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rgbClr val="808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 La Russ" pitchFamily="82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 La Russ" pitchFamily="82" charset="0"/>
              </a:rPr>
              <a:t>Начало войны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00298" y="2285992"/>
            <a:ext cx="2071925" cy="2692400"/>
            <a:chOff x="1776" y="2016"/>
            <a:chExt cx="1142" cy="1696"/>
          </a:xfrm>
        </p:grpSpPr>
        <p:pic>
          <p:nvPicPr>
            <p:cNvPr id="28692" name="Picture 9" descr="француз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76" y="2016"/>
              <a:ext cx="815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6" name="Text Box 10"/>
            <p:cNvSpPr txBox="1">
              <a:spLocks noChangeArrowheads="1"/>
            </p:cNvSpPr>
            <p:nvPr/>
          </p:nvSpPr>
          <p:spPr bwMode="auto">
            <a:xfrm>
              <a:off x="1810" y="3072"/>
              <a:ext cx="1108" cy="6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ea typeface="Consolas" pitchFamily="49" charset="0"/>
                  <a:cs typeface="Times New Roman" pitchFamily="18" charset="0"/>
                </a:rPr>
                <a:t>Великая Армия</a:t>
              </a:r>
              <a:endParaRPr lang="ru-RU" sz="2000" b="1" dirty="0">
                <a:latin typeface="Times New Roman" pitchFamily="18" charset="0"/>
                <a:ea typeface="Consolas" pitchFamily="49" charset="0"/>
                <a:cs typeface="Times New Roman" pitchFamily="18" charset="0"/>
              </a:endParaRPr>
            </a:p>
            <a:p>
              <a:pPr algn="ctr"/>
              <a:r>
                <a:rPr lang="ru-RU" sz="2000" b="1" dirty="0">
                  <a:latin typeface="Times New Roman" pitchFamily="18" charset="0"/>
                  <a:ea typeface="Consolas" pitchFamily="49" charset="0"/>
                  <a:cs typeface="Times New Roman" pitchFamily="18" charset="0"/>
                </a:rPr>
                <a:t>6</a:t>
              </a:r>
              <a:r>
                <a:rPr lang="en-US" sz="2000" b="1" dirty="0">
                  <a:latin typeface="Times New Roman" pitchFamily="18" charset="0"/>
                  <a:ea typeface="Consolas" pitchFamily="49" charset="0"/>
                  <a:cs typeface="Times New Roman" pitchFamily="18" charset="0"/>
                </a:rPr>
                <a:t>40</a:t>
              </a:r>
              <a:r>
                <a:rPr lang="ru-RU" sz="2000" b="1" dirty="0">
                  <a:latin typeface="Times New Roman" pitchFamily="18" charset="0"/>
                  <a:ea typeface="Consolas" pitchFamily="49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ea typeface="Consolas" pitchFamily="49" charset="0"/>
                  <a:cs typeface="Times New Roman" pitchFamily="18" charset="0"/>
                </a:rPr>
                <a:t>000 </a:t>
              </a:r>
            </a:p>
            <a:p>
              <a:pPr algn="ctr"/>
              <a:r>
                <a:rPr lang="ru-RU" sz="2000" b="1" dirty="0" smtClean="0">
                  <a:latin typeface="Times New Roman" pitchFamily="18" charset="0"/>
                  <a:ea typeface="Consolas" pitchFamily="49" charset="0"/>
                  <a:cs typeface="Times New Roman" pitchFamily="18" charset="0"/>
                </a:rPr>
                <a:t>(450 000</a:t>
              </a:r>
              <a:r>
                <a:rPr lang="ru-RU" sz="2000" b="1" dirty="0" smtClean="0">
                  <a:latin typeface="Consolas" pitchFamily="49" charset="0"/>
                  <a:ea typeface="Consolas" pitchFamily="49" charset="0"/>
                  <a:cs typeface="Consolas" pitchFamily="49" charset="0"/>
                </a:rPr>
                <a:t>)</a:t>
              </a:r>
              <a:endParaRPr lang="ru-RU" sz="2000" b="1" dirty="0">
                <a:latin typeface="Consolas" pitchFamily="49" charset="0"/>
                <a:ea typeface="Consolas" pitchFamily="49" charset="0"/>
                <a:cs typeface="Consolas" pitchFamily="49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737100" y="2895600"/>
            <a:ext cx="3803650" cy="1828800"/>
            <a:chOff x="2984" y="1776"/>
            <a:chExt cx="2396" cy="1152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984" y="1776"/>
              <a:ext cx="1774" cy="1152"/>
              <a:chOff x="3147" y="1680"/>
              <a:chExt cx="1774" cy="1152"/>
            </a:xfrm>
          </p:grpSpPr>
          <p:pic>
            <p:nvPicPr>
              <p:cNvPr id="29713" name="Picture 6" descr="русский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47" y="1680"/>
                <a:ext cx="693" cy="115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</p:pic>
          <p:sp>
            <p:nvSpPr>
              <p:cNvPr id="29714" name="Text Box 14"/>
              <p:cNvSpPr txBox="1">
                <a:spLocks noChangeArrowheads="1"/>
              </p:cNvSpPr>
              <p:nvPr/>
            </p:nvSpPr>
            <p:spPr bwMode="auto">
              <a:xfrm>
                <a:off x="3738" y="2174"/>
                <a:ext cx="1183" cy="44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Consolas" pitchFamily="49" charset="0"/>
                    <a:ea typeface="Consolas" pitchFamily="49" charset="0"/>
                    <a:cs typeface="Consolas" pitchFamily="49" charset="0"/>
                  </a:rPr>
                  <a:t>II</a:t>
                </a:r>
                <a:r>
                  <a:rPr lang="ru-RU" sz="2000" b="1">
                    <a:latin typeface="Consolas" pitchFamily="49" charset="0"/>
                    <a:ea typeface="Consolas" pitchFamily="49" charset="0"/>
                    <a:cs typeface="Consolas" pitchFamily="49" charset="0"/>
                  </a:rPr>
                  <a:t>.Багратион</a:t>
                </a:r>
              </a:p>
              <a:p>
                <a:r>
                  <a:rPr lang="ru-RU" sz="2000" b="1">
                    <a:latin typeface="Consolas" pitchFamily="49" charset="0"/>
                    <a:ea typeface="Consolas" pitchFamily="49" charset="0"/>
                    <a:cs typeface="Consolas" pitchFamily="49" charset="0"/>
                  </a:rPr>
                  <a:t>49 000</a:t>
                </a:r>
              </a:p>
            </p:txBody>
          </p:sp>
        </p:grpSp>
        <p:pic>
          <p:nvPicPr>
            <p:cNvPr id="29712" name="Picture 18" descr="bagration"/>
            <p:cNvPicPr>
              <a:picLocks noChangeAspect="1" noChangeArrowheads="1"/>
            </p:cNvPicPr>
            <p:nvPr/>
          </p:nvPicPr>
          <p:blipFill>
            <a:blip r:embed="rId6">
              <a:lum bright="12000" contrast="18000"/>
            </a:blip>
            <a:srcRect/>
            <a:stretch>
              <a:fillRect/>
            </a:stretch>
          </p:blipFill>
          <p:spPr bwMode="auto">
            <a:xfrm>
              <a:off x="4704" y="2112"/>
              <a:ext cx="676" cy="8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</a:extLst>
          </p:spPr>
        </p:pic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357686" y="1643050"/>
            <a:ext cx="4579938" cy="1828800"/>
            <a:chOff x="2736" y="864"/>
            <a:chExt cx="2885" cy="1152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736" y="864"/>
              <a:ext cx="2236" cy="1152"/>
              <a:chOff x="2763" y="864"/>
              <a:chExt cx="2236" cy="1152"/>
            </a:xfrm>
          </p:grpSpPr>
          <p:pic>
            <p:nvPicPr>
              <p:cNvPr id="29709" name="Picture 5" descr="русский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63" y="864"/>
                <a:ext cx="693" cy="115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</p:pic>
          <p:sp>
            <p:nvSpPr>
              <p:cNvPr id="29710" name="Text Box 12"/>
              <p:cNvSpPr txBox="1">
                <a:spLocks noChangeArrowheads="1"/>
              </p:cNvSpPr>
              <p:nvPr/>
            </p:nvSpPr>
            <p:spPr bwMode="auto">
              <a:xfrm>
                <a:off x="3283" y="1344"/>
                <a:ext cx="1716" cy="44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Consolas" pitchFamily="49" charset="0"/>
                    <a:ea typeface="Consolas" pitchFamily="49" charset="0"/>
                    <a:cs typeface="Consolas" pitchFamily="49" charset="0"/>
                  </a:rPr>
                  <a:t>I</a:t>
                </a:r>
                <a:r>
                  <a:rPr lang="ru-RU" sz="2000" b="1" dirty="0">
                    <a:latin typeface="Consolas" pitchFamily="49" charset="0"/>
                    <a:ea typeface="Consolas" pitchFamily="49" charset="0"/>
                    <a:cs typeface="Consolas" pitchFamily="49" charset="0"/>
                  </a:rPr>
                  <a:t>.Барклай де Толли</a:t>
                </a:r>
              </a:p>
              <a:p>
                <a:r>
                  <a:rPr lang="ru-RU" sz="2000" b="1" dirty="0" smtClean="0">
                    <a:latin typeface="Consolas" pitchFamily="49" charset="0"/>
                    <a:ea typeface="Consolas" pitchFamily="49" charset="0"/>
                    <a:cs typeface="Consolas" pitchFamily="49" charset="0"/>
                  </a:rPr>
                  <a:t>120 </a:t>
                </a:r>
                <a:r>
                  <a:rPr lang="ru-RU" sz="2000" b="1" dirty="0">
                    <a:latin typeface="Consolas" pitchFamily="49" charset="0"/>
                    <a:ea typeface="Consolas" pitchFamily="49" charset="0"/>
                    <a:cs typeface="Consolas" pitchFamily="49" charset="0"/>
                  </a:rPr>
                  <a:t>000</a:t>
                </a:r>
              </a:p>
            </p:txBody>
          </p:sp>
        </p:grpSp>
        <p:pic>
          <p:nvPicPr>
            <p:cNvPr id="29708" name="Picture 20" descr="barkl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44" y="1152"/>
              <a:ext cx="677" cy="8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</a:extLst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257800" y="4343400"/>
            <a:ext cx="3665538" cy="1828800"/>
            <a:chOff x="3312" y="2688"/>
            <a:chExt cx="2309" cy="1152"/>
          </a:xfrm>
        </p:grpSpPr>
        <p:pic>
          <p:nvPicPr>
            <p:cNvPr id="29704" name="Picture 7" descr="русский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2688"/>
              <a:ext cx="693" cy="11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29705" name="Text Box 16"/>
            <p:cNvSpPr txBox="1">
              <a:spLocks noChangeArrowheads="1"/>
            </p:cNvSpPr>
            <p:nvPr/>
          </p:nvSpPr>
          <p:spPr bwMode="auto">
            <a:xfrm>
              <a:off x="3783" y="3182"/>
              <a:ext cx="1183" cy="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itchFamily="49" charset="0"/>
                  <a:ea typeface="Consolas" pitchFamily="49" charset="0"/>
                  <a:cs typeface="Consolas" pitchFamily="49" charset="0"/>
                </a:rPr>
                <a:t>III</a:t>
              </a:r>
              <a:r>
                <a:rPr lang="ru-RU" sz="2000" b="1" dirty="0">
                  <a:latin typeface="Consolas" pitchFamily="49" charset="0"/>
                  <a:ea typeface="Consolas" pitchFamily="49" charset="0"/>
                  <a:cs typeface="Consolas" pitchFamily="49" charset="0"/>
                </a:rPr>
                <a:t>.</a:t>
              </a:r>
              <a:r>
                <a:rPr lang="ru-RU" sz="2000" b="1" dirty="0" err="1">
                  <a:latin typeface="Consolas" pitchFamily="49" charset="0"/>
                  <a:ea typeface="Consolas" pitchFamily="49" charset="0"/>
                  <a:cs typeface="Consolas" pitchFamily="49" charset="0"/>
                </a:rPr>
                <a:t>Тормасов</a:t>
              </a:r>
              <a:endParaRPr lang="ru-RU" sz="2000" b="1" dirty="0">
                <a:latin typeface="Consolas" pitchFamily="49" charset="0"/>
                <a:ea typeface="Consolas" pitchFamily="49" charset="0"/>
                <a:cs typeface="Consolas" pitchFamily="49" charset="0"/>
              </a:endParaRPr>
            </a:p>
            <a:p>
              <a:r>
                <a:rPr lang="ru-RU" sz="2000" b="1" dirty="0" smtClean="0">
                  <a:latin typeface="Consolas" pitchFamily="49" charset="0"/>
                  <a:ea typeface="Consolas" pitchFamily="49" charset="0"/>
                  <a:cs typeface="Consolas" pitchFamily="49" charset="0"/>
                </a:rPr>
                <a:t>58 </a:t>
              </a:r>
              <a:r>
                <a:rPr lang="ru-RU" sz="2000" b="1" dirty="0">
                  <a:latin typeface="Consolas" pitchFamily="49" charset="0"/>
                  <a:ea typeface="Consolas" pitchFamily="49" charset="0"/>
                  <a:cs typeface="Consolas" pitchFamily="49" charset="0"/>
                </a:rPr>
                <a:t>000</a:t>
              </a:r>
            </a:p>
          </p:txBody>
        </p:sp>
        <p:pic>
          <p:nvPicPr>
            <p:cNvPr id="29706" name="Picture 22" descr="tormasov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44" y="2976"/>
              <a:ext cx="677" cy="8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</a:extLst>
          </p:spPr>
        </p:pic>
      </p:grp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4143372" y="571480"/>
            <a:ext cx="1428760" cy="1000132"/>
          </a:xfrm>
          <a:prstGeom prst="star8">
            <a:avLst>
              <a:gd name="adj" fmla="val 3825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err="1"/>
              <a:t>Витгенштейн</a:t>
            </a:r>
            <a:endParaRPr lang="ru-RU" sz="1400" b="1" dirty="0"/>
          </a:p>
          <a:p>
            <a:pPr algn="ctr"/>
            <a:r>
              <a:rPr lang="ru-RU" sz="1400" b="1" dirty="0"/>
              <a:t>38 тыс.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ночь на 12 июня 1812г. французская армия перешла реку Неман и вторглась в пределы России. 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9167813" cy="602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4"/>
          <a:srcRect l="3122" t="11622" r="5439" b="6295"/>
          <a:stretch>
            <a:fillRect/>
          </a:stretch>
        </p:blipFill>
        <p:spPr bwMode="auto">
          <a:xfrm>
            <a:off x="0" y="977613"/>
            <a:ext cx="9144000" cy="58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ПЕРЕПРАВА ЧЕРЕЗ БЕРЕЗИН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4110" y="928670"/>
            <a:ext cx="9168110" cy="618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ostcard-01"/>
          <p:cNvPicPr>
            <a:picLocks noChangeAspect="1" noChangeArrowheads="1"/>
          </p:cNvPicPr>
          <p:nvPr/>
        </p:nvPicPr>
        <p:blipFill>
          <a:blip r:embed="rId6"/>
          <a:srcRect l="1546" t="10124" r="2363" b="5484"/>
          <a:stretch>
            <a:fillRect/>
          </a:stretch>
        </p:blipFill>
        <p:spPr bwMode="auto">
          <a:xfrm>
            <a:off x="0" y="928670"/>
            <a:ext cx="91440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4857760"/>
            <a:ext cx="85725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Я буду властелином мира, остается одна Россия, но я раздавлю её.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72140"/>
            <a:ext cx="914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 пройдет и месяца, как мы будем в Москве; через шесть недель мы получим мир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Если я возьму Киев, я возьму Россию за ноги; если овладею Петербургом, </a:t>
            </a:r>
          </a:p>
          <a:p>
            <a:pPr marL="342900" indent="-342900"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я возьму её за голову; заняв Москву, я поражу её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.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ка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036744" y="0"/>
            <a:ext cx="7107256" cy="785794"/>
          </a:xfrm>
          <a:blipFill>
            <a:blip r:embed="rId3" cstate="print"/>
            <a:tile tx="0" ty="0" sx="100000" sy="100000" flip="none" algn="tl"/>
          </a:blip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onsolas" pitchFamily="49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Действия французов заставили русское командование начать отступление, чтобы не дать Наполеону разбить 1-ю и 2-ю армии поодиночке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1905000" y="213360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Times New Roman" pitchFamily="18" charset="0"/>
              </a:rPr>
              <a:t>1</a:t>
            </a: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1143000" y="434340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Times New Roman" pitchFamily="18" charset="0"/>
              </a:rPr>
              <a:t>2</a:t>
            </a:r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838200" y="2971800"/>
            <a:ext cx="381000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Times New Roman" pitchFamily="18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-1052402">
            <a:off x="1219200" y="3048000"/>
            <a:ext cx="1371600" cy="381000"/>
          </a:xfrm>
          <a:prstGeom prst="rightArrow">
            <a:avLst>
              <a:gd name="adj1" fmla="val 50000"/>
              <a:gd name="adj2" fmla="val 90000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447800" y="2514600"/>
            <a:ext cx="2909886" cy="2362200"/>
            <a:chOff x="912" y="1584"/>
            <a:chExt cx="1152" cy="1488"/>
          </a:xfrm>
        </p:grpSpPr>
        <p:sp>
          <p:nvSpPr>
            <p:cNvPr id="30733" name="AutoShape 12"/>
            <p:cNvSpPr>
              <a:spLocks noChangeArrowheads="1"/>
            </p:cNvSpPr>
            <p:nvPr/>
          </p:nvSpPr>
          <p:spPr bwMode="auto">
            <a:xfrm rot="22018">
              <a:off x="1392" y="1584"/>
              <a:ext cx="672" cy="192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4" name="AutoShape 13"/>
            <p:cNvSpPr>
              <a:spLocks noChangeArrowheads="1"/>
            </p:cNvSpPr>
            <p:nvPr/>
          </p:nvSpPr>
          <p:spPr bwMode="auto">
            <a:xfrm rot="752023">
              <a:off x="912" y="2880"/>
              <a:ext cx="672" cy="192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071670" y="0"/>
            <a:ext cx="7072330" cy="78581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ru-RU" sz="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onsolas" pitchFamily="49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Первоначально русские надеялись  соединиться в  районе Витебска,                      но французы не позволили им это сделать.</a:t>
            </a:r>
          </a:p>
          <a:p>
            <a:pPr algn="l">
              <a:spcBef>
                <a:spcPct val="20000"/>
              </a:spcBef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в районе Витебска ,                      но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французы не позволили им это сделать</a:t>
            </a:r>
            <a:r>
              <a:rPr lang="ru-RU" sz="1600" b="1" dirty="0" smtClean="0">
                <a:latin typeface="Times New Roman" pitchFamily="18" charset="0"/>
                <a:ea typeface="Consolas" pitchFamily="49" charset="0"/>
                <a:cs typeface="Times New Roman" pitchFamily="18" charset="0"/>
              </a:rPr>
              <a:t>.</a:t>
            </a:r>
          </a:p>
          <a:p>
            <a:pPr algn="l">
              <a:spcBef>
                <a:spcPct val="20000"/>
              </a:spcBef>
            </a:pPr>
            <a:endParaRPr lang="ru-RU" sz="1600" b="1" dirty="0" smtClean="0">
              <a:latin typeface="Times New Roman" pitchFamily="18" charset="0"/>
              <a:ea typeface="Consolas" pitchFamily="49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</a:pPr>
            <a:endParaRPr lang="ru-RU" sz="800" b="1" dirty="0" smtClean="0">
              <a:latin typeface="Times New Roman" pitchFamily="18" charset="0"/>
              <a:ea typeface="Consolas" pitchFamily="49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</a:pPr>
            <a:endParaRPr lang="ru-RU" sz="1600" b="1" dirty="0">
              <a:latin typeface="Times New Roman" pitchFamily="18" charset="0"/>
              <a:ea typeface="Consolas" pitchFamily="49" charset="0"/>
              <a:cs typeface="Times New Roman" pitchFamily="18" charset="0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2590800" y="28956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2906456">
            <a:off x="2362200" y="33528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 rot="2906456">
            <a:off x="2971800" y="40386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/>
      <p:bldP spid="10251" grpId="0" animBg="1"/>
      <p:bldP spid="10255" grpId="0" animBg="1" autoUpdateAnimBg="0"/>
      <p:bldP spid="10257" grpId="0" animBg="1"/>
      <p:bldP spid="10258" grpId="0" animBg="1"/>
      <p:bldP spid="102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1207</Words>
  <Application>Microsoft Office PowerPoint</Application>
  <PresentationFormat>Экран (4:3)</PresentationFormat>
  <Paragraphs>214</Paragraphs>
  <Slides>37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Текстура</vt:lpstr>
      <vt:lpstr>Отечественная война                    1812 г.</vt:lpstr>
      <vt:lpstr>Слайд 2</vt:lpstr>
      <vt:lpstr>    Территории  контролируемые Наполеоном к 1812 году</vt:lpstr>
      <vt:lpstr>Хронология Отечественной войны 1812 года:</vt:lpstr>
      <vt:lpstr>Причины Отечественной войны 1812 года</vt:lpstr>
      <vt:lpstr>Соотношение  сторон:</vt:lpstr>
      <vt:lpstr> Начало войны</vt:lpstr>
      <vt:lpstr>Слайд 8</vt:lpstr>
      <vt:lpstr>Слайд 9</vt:lpstr>
      <vt:lpstr>Слайд 10</vt:lpstr>
      <vt:lpstr>Битва за Смоленск</vt:lpstr>
      <vt:lpstr>Слайд 12</vt:lpstr>
      <vt:lpstr>Назначение Кутузова главнокомандующим</vt:lpstr>
      <vt:lpstr>Слайд 14</vt:lpstr>
      <vt:lpstr>Слайд 15</vt:lpstr>
      <vt:lpstr>Бородинская битва</vt:lpstr>
      <vt:lpstr>Бородинская битва</vt:lpstr>
      <vt:lpstr>Итоги Бородинского сражения</vt:lpstr>
      <vt:lpstr>Слайд 19</vt:lpstr>
      <vt:lpstr> Военный совет в Филях </vt:lpstr>
      <vt:lpstr>Оставление Москвы 2.09.1812г.</vt:lpstr>
      <vt:lpstr>Наполеон в Москве 2.09.-7.10.1812г.</vt:lpstr>
      <vt:lpstr> Наполеон в Москве </vt:lpstr>
      <vt:lpstr>Слайд 24</vt:lpstr>
      <vt:lpstr>Слайд 25</vt:lpstr>
      <vt:lpstr>Тарутинский марш- манёвр 5-21 .09.1812г.</vt:lpstr>
      <vt:lpstr>Тарутинский  марш- манёвр 5-21 .09.1812г.</vt:lpstr>
      <vt:lpstr>  Бой под Малоярославцем 9-12.10.1812г.</vt:lpstr>
      <vt:lpstr>  Бой под Малоярославцем 9-12.10.1812г.</vt:lpstr>
      <vt:lpstr>Отступление наполеоновской армии</vt:lpstr>
      <vt:lpstr>Слайд 31</vt:lpstr>
      <vt:lpstr>Слайд 32</vt:lpstr>
      <vt:lpstr>Слайд 33</vt:lpstr>
      <vt:lpstr>Слайд 34</vt:lpstr>
      <vt:lpstr>Историческое значение Отечественной войны 1812 года:</vt:lpstr>
      <vt:lpstr> </vt:lpstr>
      <vt:lpstr>Герои Отечественной войны 1812 г.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Ирина</cp:lastModifiedBy>
  <cp:revision>119</cp:revision>
  <dcterms:created xsi:type="dcterms:W3CDTF">2015-05-12T13:41:06Z</dcterms:created>
  <dcterms:modified xsi:type="dcterms:W3CDTF">2015-05-18T10:09:41Z</dcterms:modified>
</cp:coreProperties>
</file>